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3"/>
  </p:sldMasterIdLst>
  <p:notesMasterIdLst>
    <p:notesMasterId r:id="rId25"/>
  </p:notesMasterIdLst>
  <p:sldIdLst>
    <p:sldId id="256" r:id="rId4"/>
    <p:sldId id="257" r:id="rId5"/>
    <p:sldId id="258" r:id="rId6"/>
    <p:sldId id="260" r:id="rId7"/>
    <p:sldId id="310" r:id="rId8"/>
    <p:sldId id="281" r:id="rId9"/>
    <p:sldId id="264" r:id="rId10"/>
    <p:sldId id="265" r:id="rId11"/>
    <p:sldId id="311" r:id="rId12"/>
    <p:sldId id="312" r:id="rId13"/>
    <p:sldId id="282" r:id="rId14"/>
    <p:sldId id="268" r:id="rId15"/>
    <p:sldId id="313" r:id="rId16"/>
    <p:sldId id="270" r:id="rId17"/>
    <p:sldId id="269" r:id="rId18"/>
    <p:sldId id="316" r:id="rId19"/>
    <p:sldId id="317" r:id="rId20"/>
    <p:sldId id="318" r:id="rId21"/>
    <p:sldId id="319" r:id="rId22"/>
    <p:sldId id="283" r:id="rId23"/>
    <p:sldId id="274" r:id="rId24"/>
    <p:sldId id="290" r:id="rId26"/>
  </p:sldIdLst>
  <p:sldSz cx="12192000" cy="6858000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微软雅黑" panose="020B0503020204020204" pitchFamily="34" charset="-122"/>
      <p:regular r:id="rId34"/>
    </p:embeddedFont>
    <p:embeddedFont>
      <p:font typeface="等线" panose="02010600030101010101" charset="-122"/>
      <p:regular r:id="rId35"/>
    </p:embeddedFont>
  </p:embeddedFontLst>
  <p:custDataLst>
    <p:tags r:id="rId3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1" userDrawn="1">
          <p15:clr>
            <a:srgbClr val="A4A3A4"/>
          </p15:clr>
        </p15:guide>
        <p15:guide id="2" pos="38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4F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144" y="96"/>
      </p:cViewPr>
      <p:guideLst>
        <p:guide orient="horz" pos="2111"/>
        <p:guide pos="38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6" Type="http://schemas.openxmlformats.org/officeDocument/2006/relationships/tags" Target="tags/tag33.xml"/><Relationship Id="rId35" Type="http://schemas.openxmlformats.org/officeDocument/2006/relationships/font" Target="fonts/font6.fntdata"/><Relationship Id="rId34" Type="http://schemas.openxmlformats.org/officeDocument/2006/relationships/font" Target="fonts/font5.fntdata"/><Relationship Id="rId33" Type="http://schemas.openxmlformats.org/officeDocument/2006/relationships/font" Target="fonts/font4.fntdata"/><Relationship Id="rId32" Type="http://schemas.openxmlformats.org/officeDocument/2006/relationships/font" Target="fonts/font3.fntdata"/><Relationship Id="rId31" Type="http://schemas.openxmlformats.org/officeDocument/2006/relationships/font" Target="fonts/font2.fntdata"/><Relationship Id="rId30" Type="http://schemas.openxmlformats.org/officeDocument/2006/relationships/font" Target="fonts/font1.fntdata"/><Relationship Id="rId3" Type="http://schemas.openxmlformats.org/officeDocument/2006/relationships/slideMaster" Target="slideMasters/slideMaster2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2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wdp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1685E3-2275-44E4-A82F-5A8247D81E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EAEACF-2B53-4479-8B00-1BF5D884673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75657DC-A158-4CB1-85DD-F459F1ABDB0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7679-BCBD-48E5-8B40-F751F9D609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2DE05-3C0D-4695-B7D7-4B96EE23BE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7679-BCBD-48E5-8B40-F751F9D609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2DE05-3C0D-4695-B7D7-4B96EE23BE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7679-BCBD-48E5-8B40-F751F9D609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2DE05-3C0D-4695-B7D7-4B96EE23BE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ECB27-8922-47C2-9DEF-D8B706B88A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80D5C-5495-4CDC-9104-31D587ECCF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ECB27-8922-47C2-9DEF-D8B706B88A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80D5C-5495-4CDC-9104-31D587ECCF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ECB27-8922-47C2-9DEF-D8B706B88A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80D5C-5495-4CDC-9104-31D587ECCF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ECB27-8922-47C2-9DEF-D8B706B88A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80D5C-5495-4CDC-9104-31D587ECCF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ECB27-8922-47C2-9DEF-D8B706B88A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80D5C-5495-4CDC-9104-31D587ECCF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ECB27-8922-47C2-9DEF-D8B706B88A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80D5C-5495-4CDC-9104-31D587ECCF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ECB27-8922-47C2-9DEF-D8B706B88A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80D5C-5495-4CDC-9104-31D587ECCF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ECB27-8922-47C2-9DEF-D8B706B88A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80D5C-5495-4CDC-9104-31D587ECCF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7679-BCBD-48E5-8B40-F751F9D609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2DE05-3C0D-4695-B7D7-4B96EE23BE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ECB27-8922-47C2-9DEF-D8B706B88A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80D5C-5495-4CDC-9104-31D587ECCF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ECB27-8922-47C2-9DEF-D8B706B88A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80D5C-5495-4CDC-9104-31D587ECCF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ECB27-8922-47C2-9DEF-D8B706B88A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80D5C-5495-4CDC-9104-31D587ECCF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7679-BCBD-48E5-8B40-F751F9D609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2DE05-3C0D-4695-B7D7-4B96EE23BE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7679-BCBD-48E5-8B40-F751F9D609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2DE05-3C0D-4695-B7D7-4B96EE23BE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7679-BCBD-48E5-8B40-F751F9D609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2DE05-3C0D-4695-B7D7-4B96EE23BE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7679-BCBD-48E5-8B40-F751F9D609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2DE05-3C0D-4695-B7D7-4B96EE23BE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7679-BCBD-48E5-8B40-F751F9D609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2DE05-3C0D-4695-B7D7-4B96EE23BE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7679-BCBD-48E5-8B40-F751F9D609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2DE05-3C0D-4695-B7D7-4B96EE23BE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7679-BCBD-48E5-8B40-F751F9D609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2DE05-3C0D-4695-B7D7-4B96EE23BE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727679-BCBD-48E5-8B40-F751F9D609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D2DE05-3C0D-4695-B7D7-4B96EE23BEC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ECB27-8922-47C2-9DEF-D8B706B88A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980D5C-5495-4CDC-9104-31D587ECCF3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8" Type="http://schemas.openxmlformats.org/officeDocument/2006/relationships/tags" Target="../tags/tag23.xml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0" Type="http://schemas.openxmlformats.org/officeDocument/2006/relationships/slideLayout" Target="../slideLayouts/slideLayout18.xml"/><Relationship Id="rId1" Type="http://schemas.openxmlformats.org/officeDocument/2006/relationships/tags" Target="../tags/tag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hemeOverride" Target="../theme/themeOverride8.xml"/><Relationship Id="rId1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hemeOverride" Target="../theme/themeOverride9.xm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hemeOverride" Target="../theme/themeOverride11.xml"/><Relationship Id="rId1" Type="http://schemas.openxmlformats.org/officeDocument/2006/relationships/image" Target="../media/image9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hemeOverride" Target="../theme/themeOverride12.xml"/><Relationship Id="rId1" Type="http://schemas.openxmlformats.org/officeDocument/2006/relationships/image" Target="../media/image1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hemeOverride" Target="../theme/themeOverride13.xml"/><Relationship Id="rId1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themeOverride" Target="../theme/themeOverride14.xml"/><Relationship Id="rId2" Type="http://schemas.openxmlformats.org/officeDocument/2006/relationships/image" Target="../media/image12.png"/><Relationship Id="rId1" Type="http://schemas.openxmlformats.org/officeDocument/2006/relationships/tags" Target="../tags/tag24.xml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8.xml"/><Relationship Id="rId6" Type="http://schemas.openxmlformats.org/officeDocument/2006/relationships/image" Target="../media/image13.png"/><Relationship Id="rId5" Type="http://schemas.openxmlformats.org/officeDocument/2006/relationships/tags" Target="../tags/tag28.xml"/><Relationship Id="rId4" Type="http://schemas.openxmlformats.org/officeDocument/2006/relationships/image" Target="../media/image12.png"/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tags" Target="../tags/tag25.xml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8.xml"/><Relationship Id="rId5" Type="http://schemas.openxmlformats.org/officeDocument/2006/relationships/image" Target="../media/image14.png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tags" Target="../tags/tag29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themeOverride" Target="../theme/themeOverride2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hemeOverride" Target="../theme/themeOverride15.xml"/><Relationship Id="rId1" Type="http://schemas.openxmlformats.org/officeDocument/2006/relationships/image" Target="../media/image2.jpe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8.xml"/><Relationship Id="rId3" Type="http://schemas.openxmlformats.org/officeDocument/2006/relationships/themeOverride" Target="../theme/themeOverride16.xml"/><Relationship Id="rId2" Type="http://schemas.microsoft.com/office/2007/relationships/hdphoto" Target="../media/image16.wdp"/><Relationship Id="rId1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hemeOverride" Target="../theme/themeOverride3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themeOverride" Target="../theme/themeOverride4.xml"/><Relationship Id="rId2" Type="http://schemas.openxmlformats.org/officeDocument/2006/relationships/image" Target="../media/image3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4.xml"/><Relationship Id="rId3" Type="http://schemas.openxmlformats.org/officeDocument/2006/relationships/image" Target="../media/image3.png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hemeOverride" Target="../theme/themeOverride5.xml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7" Type="http://schemas.openxmlformats.org/officeDocument/2006/relationships/themeOverride" Target="../theme/themeOverride6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7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 17"/>
          <p:cNvSpPr/>
          <p:nvPr/>
        </p:nvSpPr>
        <p:spPr>
          <a:xfrm>
            <a:off x="2" y="0"/>
            <a:ext cx="4342283" cy="6858000"/>
          </a:xfrm>
          <a:custGeom>
            <a:avLst/>
            <a:gdLst>
              <a:gd name="connsiteX0" fmla="*/ 0 w 4342283"/>
              <a:gd name="connsiteY0" fmla="*/ 0 h 6858000"/>
              <a:gd name="connsiteX1" fmla="*/ 2633189 w 4342283"/>
              <a:gd name="connsiteY1" fmla="*/ 0 h 6858000"/>
              <a:gd name="connsiteX2" fmla="*/ 2767776 w 4342283"/>
              <a:gd name="connsiteY2" fmla="*/ 100643 h 6858000"/>
              <a:gd name="connsiteX3" fmla="*/ 4342283 w 4342283"/>
              <a:gd name="connsiteY3" fmla="*/ 3439314 h 6858000"/>
              <a:gd name="connsiteX4" fmla="*/ 2767776 w 4342283"/>
              <a:gd name="connsiteY4" fmla="*/ 6777986 h 6858000"/>
              <a:gd name="connsiteX5" fmla="*/ 2660774 w 4342283"/>
              <a:gd name="connsiteY5" fmla="*/ 6858000 h 6858000"/>
              <a:gd name="connsiteX6" fmla="*/ 0 w 434228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42283" h="6858000">
                <a:moveTo>
                  <a:pt x="0" y="0"/>
                </a:moveTo>
                <a:lnTo>
                  <a:pt x="2633189" y="0"/>
                </a:lnTo>
                <a:lnTo>
                  <a:pt x="2767776" y="100643"/>
                </a:lnTo>
                <a:cubicBezTo>
                  <a:pt x="3729367" y="894218"/>
                  <a:pt x="4342283" y="2095189"/>
                  <a:pt x="4342283" y="3439314"/>
                </a:cubicBezTo>
                <a:cubicBezTo>
                  <a:pt x="4342283" y="4783440"/>
                  <a:pt x="3729367" y="5984410"/>
                  <a:pt x="2767776" y="6777986"/>
                </a:cubicBezTo>
                <a:lnTo>
                  <a:pt x="266077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171771" y="2008112"/>
            <a:ext cx="1405054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2023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306669" y="2778630"/>
            <a:ext cx="381371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Presentation </a:t>
            </a:r>
            <a:endParaRPr kumimoji="0" lang="zh-CN" altLang="en-US" sz="44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957825" y="2021136"/>
            <a:ext cx="234175" cy="137633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554552" y="2555416"/>
            <a:ext cx="3980984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D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ata Base Curriculum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7911513" y="4959216"/>
            <a:ext cx="3500845" cy="4572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401894" y="5003150"/>
            <a:ext cx="23043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工业软件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 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李彦浩</a:t>
            </a: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4" name="任意多边形 13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 rot="16200000" flipV="1">
            <a:off x="10685320" y="820597"/>
            <a:ext cx="1460388" cy="45719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>
            <a:gradFill>
              <a:gsLst>
                <a:gs pos="0">
                  <a:srgbClr val="C00000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5" name="任意多边形 14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 rot="5400000" flipV="1">
            <a:off x="6966648" y="4833899"/>
            <a:ext cx="1085482" cy="45719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>
            <a:gradFill>
              <a:gsLst>
                <a:gs pos="0">
                  <a:srgbClr val="C00000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6" name="任意多边形 15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 rot="16200000">
            <a:off x="8309395" y="573092"/>
            <a:ext cx="708505" cy="93368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>
            <a:gradFill>
              <a:gsLst>
                <a:gs pos="0">
                  <a:srgbClr val="C00000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7" name="任意多边形 16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 rot="5400000" flipV="1">
            <a:off x="6432058" y="3134900"/>
            <a:ext cx="1375336" cy="56901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>
            <a:gradFill>
              <a:gsLst>
                <a:gs pos="0">
                  <a:srgbClr val="C00000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9" name="任意多边形 18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 rot="5400000">
            <a:off x="11176644" y="4255779"/>
            <a:ext cx="594218" cy="116477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>
            <a:gradFill>
              <a:gsLst>
                <a:gs pos="0">
                  <a:srgbClr val="C00000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1.85185E-6 L 0.00092 0.10093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504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58333E-6 -3.7037E-6 L -0.00013 -0.13495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6759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7.40741E-7 L -0.00026 -0.07755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388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77556E-17 -7.40741E-7 L 0.00065 -0.10787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5394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3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8.33333E-7 3.7037E-7 L 8.33333E-7 0.15579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78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2" nodeType="withEffect">
                                  <p:stCondLst>
                                    <p:cond delay="2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4" grpId="2" animBg="1"/>
      <p:bldP spid="15" grpId="0" animBg="1"/>
      <p:bldP spid="15" grpId="1" animBg="1"/>
      <p:bldP spid="15" grpId="2" animBg="1"/>
      <p:bldP spid="16" grpId="0" animBg="1"/>
      <p:bldP spid="16" grpId="1" animBg="1"/>
      <p:bldP spid="16" grpId="2" animBg="1"/>
      <p:bldP spid="17" grpId="0" animBg="1"/>
      <p:bldP spid="17" grpId="1" animBg="1"/>
      <p:bldP spid="17" grpId="2" animBg="1"/>
      <p:bldP spid="19" grpId="0" animBg="1"/>
      <p:bldP spid="19" grpId="1" animBg="1"/>
      <p:bldP spid="19" grpId="2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ïşḻïďê-文本框 17"/>
          <p:cNvSpPr txBox="1"/>
          <p:nvPr>
            <p:custDataLst>
              <p:tags r:id="rId1"/>
            </p:custDataLst>
          </p:nvPr>
        </p:nvSpPr>
        <p:spPr>
          <a:xfrm>
            <a:off x="4812878" y="547700"/>
            <a:ext cx="2486277" cy="458793"/>
          </a:xfrm>
          <a:prstGeom prst="rect">
            <a:avLst/>
          </a:prstGeom>
        </p:spPr>
        <p:txBody>
          <a:bodyPr wrap="none" lIns="72000" tIns="72000" rIns="72000" bIns="72000" anchor="ctr" anchorCtr="0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系统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架构</a:t>
            </a: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971601" y="2653209"/>
            <a:ext cx="1384663" cy="1489166"/>
            <a:chOff x="1071155" y="1907175"/>
            <a:chExt cx="1384663" cy="1489166"/>
          </a:xfrm>
        </p:grpSpPr>
        <p:sp>
          <p:nvSpPr>
            <p:cNvPr id="11" name="圆角矩形 10"/>
            <p:cNvSpPr/>
            <p:nvPr>
              <p:custDataLst>
                <p:tags r:id="rId2"/>
              </p:custDataLst>
            </p:nvPr>
          </p:nvSpPr>
          <p:spPr>
            <a:xfrm rot="18824807">
              <a:off x="1071155" y="1907175"/>
              <a:ext cx="1384663" cy="1384663"/>
            </a:xfrm>
            <a:prstGeom prst="round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2" name="圆角矩形 11"/>
            <p:cNvSpPr/>
            <p:nvPr>
              <p:custDataLst>
                <p:tags r:id="rId3"/>
              </p:custDataLst>
            </p:nvPr>
          </p:nvSpPr>
          <p:spPr>
            <a:xfrm rot="18824807">
              <a:off x="1071155" y="2011678"/>
              <a:ext cx="1384663" cy="1384663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16" name="abc-book_43689"/>
          <p:cNvSpPr>
            <a:spLocks noChangeAspect="1"/>
          </p:cNvSpPr>
          <p:nvPr>
            <p:custDataLst>
              <p:tags r:id="rId4"/>
            </p:custDataLst>
          </p:nvPr>
        </p:nvSpPr>
        <p:spPr bwMode="auto">
          <a:xfrm>
            <a:off x="2164304" y="2555920"/>
            <a:ext cx="478523" cy="609685"/>
          </a:xfrm>
          <a:custGeom>
            <a:avLst/>
            <a:gdLst>
              <a:gd name="connsiteX0" fmla="*/ 354591 w 457953"/>
              <a:gd name="connsiteY0" fmla="*/ 253609 h 583476"/>
              <a:gd name="connsiteX1" fmla="*/ 241179 w 457953"/>
              <a:gd name="connsiteY1" fmla="*/ 293767 h 583476"/>
              <a:gd name="connsiteX2" fmla="*/ 241179 w 457953"/>
              <a:gd name="connsiteY2" fmla="*/ 452964 h 583476"/>
              <a:gd name="connsiteX3" fmla="*/ 232566 w 457953"/>
              <a:gd name="connsiteY3" fmla="*/ 444358 h 583476"/>
              <a:gd name="connsiteX4" fmla="*/ 232566 w 457953"/>
              <a:gd name="connsiteY4" fmla="*/ 550490 h 583476"/>
              <a:gd name="connsiteX5" fmla="*/ 363204 w 457953"/>
              <a:gd name="connsiteY5" fmla="*/ 521805 h 583476"/>
              <a:gd name="connsiteX6" fmla="*/ 426370 w 457953"/>
              <a:gd name="connsiteY6" fmla="*/ 531845 h 583476"/>
              <a:gd name="connsiteX7" fmla="*/ 426370 w 457953"/>
              <a:gd name="connsiteY7" fmla="*/ 265083 h 583476"/>
              <a:gd name="connsiteX8" fmla="*/ 354591 w 457953"/>
              <a:gd name="connsiteY8" fmla="*/ 253609 h 583476"/>
              <a:gd name="connsiteX9" fmla="*/ 106234 w 457953"/>
              <a:gd name="connsiteY9" fmla="*/ 253609 h 583476"/>
              <a:gd name="connsiteX10" fmla="*/ 34454 w 457953"/>
              <a:gd name="connsiteY10" fmla="*/ 265083 h 583476"/>
              <a:gd name="connsiteX11" fmla="*/ 34454 w 457953"/>
              <a:gd name="connsiteY11" fmla="*/ 531845 h 583476"/>
              <a:gd name="connsiteX12" fmla="*/ 96185 w 457953"/>
              <a:gd name="connsiteY12" fmla="*/ 521805 h 583476"/>
              <a:gd name="connsiteX13" fmla="*/ 228259 w 457953"/>
              <a:gd name="connsiteY13" fmla="*/ 550490 h 583476"/>
              <a:gd name="connsiteX14" fmla="*/ 228259 w 457953"/>
              <a:gd name="connsiteY14" fmla="*/ 444358 h 583476"/>
              <a:gd name="connsiteX15" fmla="*/ 221081 w 457953"/>
              <a:gd name="connsiteY15" fmla="*/ 452964 h 583476"/>
              <a:gd name="connsiteX16" fmla="*/ 221081 w 457953"/>
              <a:gd name="connsiteY16" fmla="*/ 293767 h 583476"/>
              <a:gd name="connsiteX17" fmla="*/ 106234 w 457953"/>
              <a:gd name="connsiteY17" fmla="*/ 253609 h 583476"/>
              <a:gd name="connsiteX18" fmla="*/ 106234 w 457953"/>
              <a:gd name="connsiteY18" fmla="*/ 240701 h 583476"/>
              <a:gd name="connsiteX19" fmla="*/ 231130 w 457953"/>
              <a:gd name="connsiteY19" fmla="*/ 285162 h 583476"/>
              <a:gd name="connsiteX20" fmla="*/ 354591 w 457953"/>
              <a:gd name="connsiteY20" fmla="*/ 240701 h 583476"/>
              <a:gd name="connsiteX21" fmla="*/ 434984 w 457953"/>
              <a:gd name="connsiteY21" fmla="*/ 255043 h 583476"/>
              <a:gd name="connsiteX22" fmla="*/ 439291 w 457953"/>
              <a:gd name="connsiteY22" fmla="*/ 256478 h 583476"/>
              <a:gd name="connsiteX23" fmla="*/ 439291 w 457953"/>
              <a:gd name="connsiteY23" fmla="*/ 285162 h 583476"/>
              <a:gd name="connsiteX24" fmla="*/ 457953 w 457953"/>
              <a:gd name="connsiteY24" fmla="*/ 298069 h 583476"/>
              <a:gd name="connsiteX25" fmla="*/ 457953 w 457953"/>
              <a:gd name="connsiteY25" fmla="*/ 572003 h 583476"/>
              <a:gd name="connsiteX26" fmla="*/ 259842 w 457953"/>
              <a:gd name="connsiteY26" fmla="*/ 572003 h 583476"/>
              <a:gd name="connsiteX27" fmla="*/ 231130 w 457953"/>
              <a:gd name="connsiteY27" fmla="*/ 583476 h 583476"/>
              <a:gd name="connsiteX28" fmla="*/ 202418 w 457953"/>
              <a:gd name="connsiteY28" fmla="*/ 572003 h 583476"/>
              <a:gd name="connsiteX29" fmla="*/ 0 w 457953"/>
              <a:gd name="connsiteY29" fmla="*/ 572003 h 583476"/>
              <a:gd name="connsiteX30" fmla="*/ 0 w 457953"/>
              <a:gd name="connsiteY30" fmla="*/ 298069 h 583476"/>
              <a:gd name="connsiteX31" fmla="*/ 21534 w 457953"/>
              <a:gd name="connsiteY31" fmla="*/ 282293 h 583476"/>
              <a:gd name="connsiteX32" fmla="*/ 21534 w 457953"/>
              <a:gd name="connsiteY32" fmla="*/ 256478 h 583476"/>
              <a:gd name="connsiteX33" fmla="*/ 25841 w 457953"/>
              <a:gd name="connsiteY33" fmla="*/ 255043 h 583476"/>
              <a:gd name="connsiteX34" fmla="*/ 106234 w 457953"/>
              <a:gd name="connsiteY34" fmla="*/ 240701 h 583476"/>
              <a:gd name="connsiteX35" fmla="*/ 312871 w 457953"/>
              <a:gd name="connsiteY35" fmla="*/ 173472 h 583476"/>
              <a:gd name="connsiteX36" fmla="*/ 312871 w 457953"/>
              <a:gd name="connsiteY36" fmla="*/ 194993 h 583476"/>
              <a:gd name="connsiteX37" fmla="*/ 334378 w 457953"/>
              <a:gd name="connsiteY37" fmla="*/ 194993 h 583476"/>
              <a:gd name="connsiteX38" fmla="*/ 340114 w 457953"/>
              <a:gd name="connsiteY38" fmla="*/ 194993 h 583476"/>
              <a:gd name="connsiteX39" fmla="*/ 344415 w 457953"/>
              <a:gd name="connsiteY39" fmla="*/ 193559 h 583476"/>
              <a:gd name="connsiteX40" fmla="*/ 347283 w 457953"/>
              <a:gd name="connsiteY40" fmla="*/ 189254 h 583476"/>
              <a:gd name="connsiteX41" fmla="*/ 348717 w 457953"/>
              <a:gd name="connsiteY41" fmla="*/ 183515 h 583476"/>
              <a:gd name="connsiteX42" fmla="*/ 335812 w 457953"/>
              <a:gd name="connsiteY42" fmla="*/ 173472 h 583476"/>
              <a:gd name="connsiteX43" fmla="*/ 149229 w 457953"/>
              <a:gd name="connsiteY43" fmla="*/ 143337 h 583476"/>
              <a:gd name="connsiteX44" fmla="*/ 137762 w 457953"/>
              <a:gd name="connsiteY44" fmla="*/ 179153 h 583476"/>
              <a:gd name="connsiteX45" fmla="*/ 159264 w 457953"/>
              <a:gd name="connsiteY45" fmla="*/ 179153 h 583476"/>
              <a:gd name="connsiteX46" fmla="*/ 312871 w 457953"/>
              <a:gd name="connsiteY46" fmla="*/ 133298 h 583476"/>
              <a:gd name="connsiteX47" fmla="*/ 312871 w 457953"/>
              <a:gd name="connsiteY47" fmla="*/ 150515 h 583476"/>
              <a:gd name="connsiteX48" fmla="*/ 332945 w 457953"/>
              <a:gd name="connsiteY48" fmla="*/ 150515 h 583476"/>
              <a:gd name="connsiteX49" fmla="*/ 341548 w 457953"/>
              <a:gd name="connsiteY49" fmla="*/ 149081 h 583476"/>
              <a:gd name="connsiteX50" fmla="*/ 344415 w 457953"/>
              <a:gd name="connsiteY50" fmla="*/ 141907 h 583476"/>
              <a:gd name="connsiteX51" fmla="*/ 341548 w 457953"/>
              <a:gd name="connsiteY51" fmla="*/ 134733 h 583476"/>
              <a:gd name="connsiteX52" fmla="*/ 332945 w 457953"/>
              <a:gd name="connsiteY52" fmla="*/ 133298 h 583476"/>
              <a:gd name="connsiteX53" fmla="*/ 277025 w 457953"/>
              <a:gd name="connsiteY53" fmla="*/ 104603 h 583476"/>
              <a:gd name="connsiteX54" fmla="*/ 341548 w 457953"/>
              <a:gd name="connsiteY54" fmla="*/ 104603 h 583476"/>
              <a:gd name="connsiteX55" fmla="*/ 360187 w 457953"/>
              <a:gd name="connsiteY55" fmla="*/ 108907 h 583476"/>
              <a:gd name="connsiteX56" fmla="*/ 371658 w 457953"/>
              <a:gd name="connsiteY56" fmla="*/ 116081 h 583476"/>
              <a:gd name="connsiteX57" fmla="*/ 377393 w 457953"/>
              <a:gd name="connsiteY57" fmla="*/ 124690 h 583476"/>
              <a:gd name="connsiteX58" fmla="*/ 378827 w 457953"/>
              <a:gd name="connsiteY58" fmla="*/ 134733 h 583476"/>
              <a:gd name="connsiteX59" fmla="*/ 375959 w 457953"/>
              <a:gd name="connsiteY59" fmla="*/ 149081 h 583476"/>
              <a:gd name="connsiteX60" fmla="*/ 364489 w 457953"/>
              <a:gd name="connsiteY60" fmla="*/ 157689 h 583476"/>
              <a:gd name="connsiteX61" fmla="*/ 373092 w 457953"/>
              <a:gd name="connsiteY61" fmla="*/ 161994 h 583476"/>
              <a:gd name="connsiteX62" fmla="*/ 378827 w 457953"/>
              <a:gd name="connsiteY62" fmla="*/ 167733 h 583476"/>
              <a:gd name="connsiteX63" fmla="*/ 383129 w 457953"/>
              <a:gd name="connsiteY63" fmla="*/ 176341 h 583476"/>
              <a:gd name="connsiteX64" fmla="*/ 385996 w 457953"/>
              <a:gd name="connsiteY64" fmla="*/ 187819 h 583476"/>
              <a:gd name="connsiteX65" fmla="*/ 381695 w 457953"/>
              <a:gd name="connsiteY65" fmla="*/ 203602 h 583476"/>
              <a:gd name="connsiteX66" fmla="*/ 373092 w 457953"/>
              <a:gd name="connsiteY66" fmla="*/ 213645 h 583476"/>
              <a:gd name="connsiteX67" fmla="*/ 358753 w 457953"/>
              <a:gd name="connsiteY67" fmla="*/ 220819 h 583476"/>
              <a:gd name="connsiteX68" fmla="*/ 344415 w 457953"/>
              <a:gd name="connsiteY68" fmla="*/ 223689 h 583476"/>
              <a:gd name="connsiteX69" fmla="*/ 277025 w 457953"/>
              <a:gd name="connsiteY69" fmla="*/ 223689 h 583476"/>
              <a:gd name="connsiteX70" fmla="*/ 130594 w 457953"/>
              <a:gd name="connsiteY70" fmla="*/ 103223 h 583476"/>
              <a:gd name="connsiteX71" fmla="*/ 166431 w 457953"/>
              <a:gd name="connsiteY71" fmla="*/ 103223 h 583476"/>
              <a:gd name="connsiteX72" fmla="*/ 209435 w 457953"/>
              <a:gd name="connsiteY72" fmla="*/ 220700 h 583476"/>
              <a:gd name="connsiteX73" fmla="*/ 172165 w 457953"/>
              <a:gd name="connsiteY73" fmla="*/ 220700 h 583476"/>
              <a:gd name="connsiteX74" fmla="*/ 166431 w 457953"/>
              <a:gd name="connsiteY74" fmla="*/ 204941 h 583476"/>
              <a:gd name="connsiteX75" fmla="*/ 129161 w 457953"/>
              <a:gd name="connsiteY75" fmla="*/ 204941 h 583476"/>
              <a:gd name="connsiteX76" fmla="*/ 124860 w 457953"/>
              <a:gd name="connsiteY76" fmla="*/ 220700 h 583476"/>
              <a:gd name="connsiteX77" fmla="*/ 87590 w 457953"/>
              <a:gd name="connsiteY77" fmla="*/ 220700 h 583476"/>
              <a:gd name="connsiteX78" fmla="*/ 229635 w 457953"/>
              <a:gd name="connsiteY78" fmla="*/ 0 h 583476"/>
              <a:gd name="connsiteX79" fmla="*/ 268371 w 457953"/>
              <a:gd name="connsiteY79" fmla="*/ 12895 h 583476"/>
              <a:gd name="connsiteX80" fmla="*/ 282718 w 457953"/>
              <a:gd name="connsiteY80" fmla="*/ 47283 h 583476"/>
              <a:gd name="connsiteX81" fmla="*/ 248285 w 457953"/>
              <a:gd name="connsiteY81" fmla="*/ 47283 h 583476"/>
              <a:gd name="connsiteX82" fmla="*/ 246851 w 457953"/>
              <a:gd name="connsiteY82" fmla="*/ 41552 h 583476"/>
              <a:gd name="connsiteX83" fmla="*/ 243981 w 457953"/>
              <a:gd name="connsiteY83" fmla="*/ 35821 h 583476"/>
              <a:gd name="connsiteX84" fmla="*/ 238243 w 457953"/>
              <a:gd name="connsiteY84" fmla="*/ 31522 h 583476"/>
              <a:gd name="connsiteX85" fmla="*/ 229635 w 457953"/>
              <a:gd name="connsiteY85" fmla="*/ 28656 h 583476"/>
              <a:gd name="connsiteX86" fmla="*/ 218157 w 457953"/>
              <a:gd name="connsiteY86" fmla="*/ 31522 h 583476"/>
              <a:gd name="connsiteX87" fmla="*/ 210984 w 457953"/>
              <a:gd name="connsiteY87" fmla="*/ 40119 h 583476"/>
              <a:gd name="connsiteX88" fmla="*/ 208115 w 457953"/>
              <a:gd name="connsiteY88" fmla="*/ 50149 h 583476"/>
              <a:gd name="connsiteX89" fmla="*/ 206680 w 457953"/>
              <a:gd name="connsiteY89" fmla="*/ 61612 h 583476"/>
              <a:gd name="connsiteX90" fmla="*/ 208115 w 457953"/>
              <a:gd name="connsiteY90" fmla="*/ 73074 h 583476"/>
              <a:gd name="connsiteX91" fmla="*/ 210984 w 457953"/>
              <a:gd name="connsiteY91" fmla="*/ 83104 h 583476"/>
              <a:gd name="connsiteX92" fmla="*/ 218157 w 457953"/>
              <a:gd name="connsiteY92" fmla="*/ 91701 h 583476"/>
              <a:gd name="connsiteX93" fmla="*/ 229635 w 457953"/>
              <a:gd name="connsiteY93" fmla="*/ 94567 h 583476"/>
              <a:gd name="connsiteX94" fmla="*/ 236808 w 457953"/>
              <a:gd name="connsiteY94" fmla="*/ 93134 h 583476"/>
              <a:gd name="connsiteX95" fmla="*/ 242547 w 457953"/>
              <a:gd name="connsiteY95" fmla="*/ 88836 h 583476"/>
              <a:gd name="connsiteX96" fmla="*/ 245416 w 457953"/>
              <a:gd name="connsiteY96" fmla="*/ 81671 h 583476"/>
              <a:gd name="connsiteX97" fmla="*/ 248285 w 457953"/>
              <a:gd name="connsiteY97" fmla="*/ 74507 h 583476"/>
              <a:gd name="connsiteX98" fmla="*/ 284152 w 457953"/>
              <a:gd name="connsiteY98" fmla="*/ 74507 h 583476"/>
              <a:gd name="connsiteX99" fmla="*/ 279848 w 457953"/>
              <a:gd name="connsiteY99" fmla="*/ 91701 h 583476"/>
              <a:gd name="connsiteX100" fmla="*/ 269806 w 457953"/>
              <a:gd name="connsiteY100" fmla="*/ 107463 h 583476"/>
              <a:gd name="connsiteX101" fmla="*/ 252589 w 457953"/>
              <a:gd name="connsiteY101" fmla="*/ 118925 h 583476"/>
              <a:gd name="connsiteX102" fmla="*/ 229635 w 457953"/>
              <a:gd name="connsiteY102" fmla="*/ 123224 h 583476"/>
              <a:gd name="connsiteX103" fmla="*/ 205245 w 457953"/>
              <a:gd name="connsiteY103" fmla="*/ 118925 h 583476"/>
              <a:gd name="connsiteX104" fmla="*/ 185160 w 457953"/>
              <a:gd name="connsiteY104" fmla="*/ 106030 h 583476"/>
              <a:gd name="connsiteX105" fmla="*/ 173683 w 457953"/>
              <a:gd name="connsiteY105" fmla="*/ 85970 h 583476"/>
              <a:gd name="connsiteX106" fmla="*/ 170813 w 457953"/>
              <a:gd name="connsiteY106" fmla="*/ 61612 h 583476"/>
              <a:gd name="connsiteX107" fmla="*/ 175117 w 457953"/>
              <a:gd name="connsiteY107" fmla="*/ 35821 h 583476"/>
              <a:gd name="connsiteX108" fmla="*/ 186595 w 457953"/>
              <a:gd name="connsiteY108" fmla="*/ 17194 h 583476"/>
              <a:gd name="connsiteX109" fmla="*/ 205245 w 457953"/>
              <a:gd name="connsiteY109" fmla="*/ 4298 h 583476"/>
              <a:gd name="connsiteX110" fmla="*/ 229635 w 457953"/>
              <a:gd name="connsiteY110" fmla="*/ 0 h 583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457953" h="583476">
                <a:moveTo>
                  <a:pt x="354591" y="253609"/>
                </a:moveTo>
                <a:cubicBezTo>
                  <a:pt x="310088" y="253609"/>
                  <a:pt x="271327" y="267951"/>
                  <a:pt x="241179" y="293767"/>
                </a:cubicBezTo>
                <a:lnTo>
                  <a:pt x="241179" y="452964"/>
                </a:lnTo>
                <a:lnTo>
                  <a:pt x="232566" y="444358"/>
                </a:lnTo>
                <a:lnTo>
                  <a:pt x="232566" y="550490"/>
                </a:lnTo>
                <a:cubicBezTo>
                  <a:pt x="249793" y="543318"/>
                  <a:pt x="304345" y="521805"/>
                  <a:pt x="363204" y="521805"/>
                </a:cubicBezTo>
                <a:cubicBezTo>
                  <a:pt x="386174" y="521805"/>
                  <a:pt x="407708" y="524674"/>
                  <a:pt x="426370" y="531845"/>
                </a:cubicBezTo>
                <a:lnTo>
                  <a:pt x="426370" y="265083"/>
                </a:lnTo>
                <a:cubicBezTo>
                  <a:pt x="416321" y="262214"/>
                  <a:pt x="389045" y="253609"/>
                  <a:pt x="354591" y="253609"/>
                </a:cubicBezTo>
                <a:close/>
                <a:moveTo>
                  <a:pt x="106234" y="253609"/>
                </a:moveTo>
                <a:cubicBezTo>
                  <a:pt x="73215" y="253609"/>
                  <a:pt x="44504" y="262214"/>
                  <a:pt x="34454" y="265083"/>
                </a:cubicBezTo>
                <a:lnTo>
                  <a:pt x="34454" y="531845"/>
                </a:lnTo>
                <a:cubicBezTo>
                  <a:pt x="51681" y="526108"/>
                  <a:pt x="73215" y="521805"/>
                  <a:pt x="96185" y="521805"/>
                </a:cubicBezTo>
                <a:cubicBezTo>
                  <a:pt x="153608" y="521805"/>
                  <a:pt x="211032" y="544753"/>
                  <a:pt x="228259" y="550490"/>
                </a:cubicBezTo>
                <a:lnTo>
                  <a:pt x="228259" y="444358"/>
                </a:lnTo>
                <a:lnTo>
                  <a:pt x="221081" y="452964"/>
                </a:lnTo>
                <a:lnTo>
                  <a:pt x="221081" y="293767"/>
                </a:lnTo>
                <a:cubicBezTo>
                  <a:pt x="189498" y="267951"/>
                  <a:pt x="150737" y="253609"/>
                  <a:pt x="106234" y="253609"/>
                </a:cubicBezTo>
                <a:close/>
                <a:moveTo>
                  <a:pt x="106234" y="240701"/>
                </a:moveTo>
                <a:cubicBezTo>
                  <a:pt x="155044" y="240701"/>
                  <a:pt x="196676" y="255043"/>
                  <a:pt x="231130" y="285162"/>
                </a:cubicBezTo>
                <a:cubicBezTo>
                  <a:pt x="264149" y="255043"/>
                  <a:pt x="307216" y="240701"/>
                  <a:pt x="354591" y="240701"/>
                </a:cubicBezTo>
                <a:cubicBezTo>
                  <a:pt x="400530" y="240701"/>
                  <a:pt x="433548" y="253609"/>
                  <a:pt x="434984" y="255043"/>
                </a:cubicBezTo>
                <a:lnTo>
                  <a:pt x="439291" y="256478"/>
                </a:lnTo>
                <a:lnTo>
                  <a:pt x="439291" y="285162"/>
                </a:lnTo>
                <a:cubicBezTo>
                  <a:pt x="450775" y="288030"/>
                  <a:pt x="457953" y="290898"/>
                  <a:pt x="457953" y="298069"/>
                </a:cubicBezTo>
                <a:lnTo>
                  <a:pt x="457953" y="572003"/>
                </a:lnTo>
                <a:lnTo>
                  <a:pt x="259842" y="572003"/>
                </a:lnTo>
                <a:cubicBezTo>
                  <a:pt x="252664" y="579174"/>
                  <a:pt x="242615" y="583476"/>
                  <a:pt x="231130" y="583476"/>
                </a:cubicBezTo>
                <a:cubicBezTo>
                  <a:pt x="219645" y="583476"/>
                  <a:pt x="209596" y="579174"/>
                  <a:pt x="202418" y="572003"/>
                </a:cubicBezTo>
                <a:lnTo>
                  <a:pt x="0" y="572003"/>
                </a:lnTo>
                <a:lnTo>
                  <a:pt x="0" y="298069"/>
                </a:lnTo>
                <a:cubicBezTo>
                  <a:pt x="0" y="289464"/>
                  <a:pt x="8614" y="285162"/>
                  <a:pt x="21534" y="282293"/>
                </a:cubicBezTo>
                <a:lnTo>
                  <a:pt x="21534" y="256478"/>
                </a:lnTo>
                <a:lnTo>
                  <a:pt x="25841" y="255043"/>
                </a:lnTo>
                <a:cubicBezTo>
                  <a:pt x="27276" y="253609"/>
                  <a:pt x="61731" y="240701"/>
                  <a:pt x="106234" y="240701"/>
                </a:cubicBezTo>
                <a:close/>
                <a:moveTo>
                  <a:pt x="312871" y="173472"/>
                </a:moveTo>
                <a:lnTo>
                  <a:pt x="312871" y="194993"/>
                </a:lnTo>
                <a:lnTo>
                  <a:pt x="334378" y="194993"/>
                </a:lnTo>
                <a:cubicBezTo>
                  <a:pt x="337246" y="194993"/>
                  <a:pt x="338680" y="194993"/>
                  <a:pt x="340114" y="194993"/>
                </a:cubicBezTo>
                <a:cubicBezTo>
                  <a:pt x="341548" y="194993"/>
                  <a:pt x="342981" y="193559"/>
                  <a:pt x="344415" y="193559"/>
                </a:cubicBezTo>
                <a:cubicBezTo>
                  <a:pt x="345849" y="192124"/>
                  <a:pt x="347283" y="190689"/>
                  <a:pt x="347283" y="189254"/>
                </a:cubicBezTo>
                <a:cubicBezTo>
                  <a:pt x="348717" y="187819"/>
                  <a:pt x="348717" y="186385"/>
                  <a:pt x="348717" y="183515"/>
                </a:cubicBezTo>
                <a:cubicBezTo>
                  <a:pt x="348717" y="176341"/>
                  <a:pt x="344415" y="173472"/>
                  <a:pt x="335812" y="173472"/>
                </a:cubicBezTo>
                <a:close/>
                <a:moveTo>
                  <a:pt x="149229" y="143337"/>
                </a:moveTo>
                <a:lnTo>
                  <a:pt x="137762" y="179153"/>
                </a:lnTo>
                <a:lnTo>
                  <a:pt x="159264" y="179153"/>
                </a:lnTo>
                <a:close/>
                <a:moveTo>
                  <a:pt x="312871" y="133298"/>
                </a:moveTo>
                <a:lnTo>
                  <a:pt x="312871" y="150515"/>
                </a:lnTo>
                <a:lnTo>
                  <a:pt x="332945" y="150515"/>
                </a:lnTo>
                <a:cubicBezTo>
                  <a:pt x="335812" y="150515"/>
                  <a:pt x="340114" y="150515"/>
                  <a:pt x="341548" y="149081"/>
                </a:cubicBezTo>
                <a:cubicBezTo>
                  <a:pt x="344415" y="147646"/>
                  <a:pt x="344415" y="144776"/>
                  <a:pt x="344415" y="141907"/>
                </a:cubicBezTo>
                <a:cubicBezTo>
                  <a:pt x="344415" y="139037"/>
                  <a:pt x="344415" y="136168"/>
                  <a:pt x="341548" y="134733"/>
                </a:cubicBezTo>
                <a:cubicBezTo>
                  <a:pt x="340114" y="133298"/>
                  <a:pt x="335812" y="133298"/>
                  <a:pt x="332945" y="133298"/>
                </a:cubicBezTo>
                <a:close/>
                <a:moveTo>
                  <a:pt x="277025" y="104603"/>
                </a:moveTo>
                <a:lnTo>
                  <a:pt x="341548" y="104603"/>
                </a:lnTo>
                <a:cubicBezTo>
                  <a:pt x="348717" y="104603"/>
                  <a:pt x="355886" y="106038"/>
                  <a:pt x="360187" y="108907"/>
                </a:cubicBezTo>
                <a:cubicBezTo>
                  <a:pt x="365923" y="110342"/>
                  <a:pt x="368790" y="113211"/>
                  <a:pt x="371658" y="116081"/>
                </a:cubicBezTo>
                <a:cubicBezTo>
                  <a:pt x="374526" y="118950"/>
                  <a:pt x="377393" y="121820"/>
                  <a:pt x="377393" y="124690"/>
                </a:cubicBezTo>
                <a:cubicBezTo>
                  <a:pt x="378827" y="128994"/>
                  <a:pt x="378827" y="131863"/>
                  <a:pt x="378827" y="134733"/>
                </a:cubicBezTo>
                <a:cubicBezTo>
                  <a:pt x="378827" y="140472"/>
                  <a:pt x="377393" y="146211"/>
                  <a:pt x="375959" y="149081"/>
                </a:cubicBezTo>
                <a:cubicBezTo>
                  <a:pt x="373092" y="151950"/>
                  <a:pt x="368790" y="156255"/>
                  <a:pt x="364489" y="157689"/>
                </a:cubicBezTo>
                <a:cubicBezTo>
                  <a:pt x="367356" y="159124"/>
                  <a:pt x="370224" y="160559"/>
                  <a:pt x="373092" y="161994"/>
                </a:cubicBezTo>
                <a:cubicBezTo>
                  <a:pt x="374526" y="163428"/>
                  <a:pt x="377393" y="164863"/>
                  <a:pt x="378827" y="167733"/>
                </a:cubicBezTo>
                <a:cubicBezTo>
                  <a:pt x="380261" y="170602"/>
                  <a:pt x="383129" y="172037"/>
                  <a:pt x="383129" y="176341"/>
                </a:cubicBezTo>
                <a:cubicBezTo>
                  <a:pt x="384562" y="179211"/>
                  <a:pt x="385996" y="183515"/>
                  <a:pt x="385996" y="187819"/>
                </a:cubicBezTo>
                <a:cubicBezTo>
                  <a:pt x="385996" y="193559"/>
                  <a:pt x="384562" y="199298"/>
                  <a:pt x="381695" y="203602"/>
                </a:cubicBezTo>
                <a:cubicBezTo>
                  <a:pt x="378827" y="207906"/>
                  <a:pt x="375959" y="210776"/>
                  <a:pt x="373092" y="213645"/>
                </a:cubicBezTo>
                <a:cubicBezTo>
                  <a:pt x="368790" y="216515"/>
                  <a:pt x="364489" y="219384"/>
                  <a:pt x="358753" y="220819"/>
                </a:cubicBezTo>
                <a:cubicBezTo>
                  <a:pt x="354452" y="222254"/>
                  <a:pt x="348717" y="223689"/>
                  <a:pt x="344415" y="223689"/>
                </a:cubicBezTo>
                <a:lnTo>
                  <a:pt x="277025" y="223689"/>
                </a:lnTo>
                <a:close/>
                <a:moveTo>
                  <a:pt x="130594" y="103223"/>
                </a:moveTo>
                <a:lnTo>
                  <a:pt x="166431" y="103223"/>
                </a:lnTo>
                <a:lnTo>
                  <a:pt x="209435" y="220700"/>
                </a:lnTo>
                <a:lnTo>
                  <a:pt x="172165" y="220700"/>
                </a:lnTo>
                <a:lnTo>
                  <a:pt x="166431" y="204941"/>
                </a:lnTo>
                <a:lnTo>
                  <a:pt x="129161" y="204941"/>
                </a:lnTo>
                <a:lnTo>
                  <a:pt x="124860" y="220700"/>
                </a:lnTo>
                <a:lnTo>
                  <a:pt x="87590" y="220700"/>
                </a:lnTo>
                <a:close/>
                <a:moveTo>
                  <a:pt x="229635" y="0"/>
                </a:moveTo>
                <a:cubicBezTo>
                  <a:pt x="246851" y="0"/>
                  <a:pt x="258328" y="4298"/>
                  <a:pt x="268371" y="12895"/>
                </a:cubicBezTo>
                <a:cubicBezTo>
                  <a:pt x="276979" y="20059"/>
                  <a:pt x="281283" y="31522"/>
                  <a:pt x="282718" y="47283"/>
                </a:cubicBezTo>
                <a:lnTo>
                  <a:pt x="248285" y="47283"/>
                </a:lnTo>
                <a:cubicBezTo>
                  <a:pt x="248285" y="45851"/>
                  <a:pt x="246851" y="44418"/>
                  <a:pt x="246851" y="41552"/>
                </a:cubicBezTo>
                <a:cubicBezTo>
                  <a:pt x="246851" y="40119"/>
                  <a:pt x="245416" y="38686"/>
                  <a:pt x="243981" y="35821"/>
                </a:cubicBezTo>
                <a:cubicBezTo>
                  <a:pt x="242547" y="34388"/>
                  <a:pt x="241112" y="32955"/>
                  <a:pt x="238243" y="31522"/>
                </a:cubicBezTo>
                <a:cubicBezTo>
                  <a:pt x="235373" y="30089"/>
                  <a:pt x="232504" y="28656"/>
                  <a:pt x="229635" y="28656"/>
                </a:cubicBezTo>
                <a:cubicBezTo>
                  <a:pt x="225331" y="28656"/>
                  <a:pt x="221027" y="30089"/>
                  <a:pt x="218157" y="31522"/>
                </a:cubicBezTo>
                <a:cubicBezTo>
                  <a:pt x="215288" y="34388"/>
                  <a:pt x="213853" y="35821"/>
                  <a:pt x="210984" y="40119"/>
                </a:cubicBezTo>
                <a:cubicBezTo>
                  <a:pt x="209549" y="42985"/>
                  <a:pt x="208115" y="45851"/>
                  <a:pt x="208115" y="50149"/>
                </a:cubicBezTo>
                <a:cubicBezTo>
                  <a:pt x="206680" y="54448"/>
                  <a:pt x="206680" y="57313"/>
                  <a:pt x="206680" y="61612"/>
                </a:cubicBezTo>
                <a:cubicBezTo>
                  <a:pt x="206680" y="65910"/>
                  <a:pt x="206680" y="70209"/>
                  <a:pt x="208115" y="73074"/>
                </a:cubicBezTo>
                <a:cubicBezTo>
                  <a:pt x="208115" y="77373"/>
                  <a:pt x="209549" y="80239"/>
                  <a:pt x="210984" y="83104"/>
                </a:cubicBezTo>
                <a:cubicBezTo>
                  <a:pt x="212419" y="87403"/>
                  <a:pt x="215288" y="88836"/>
                  <a:pt x="218157" y="91701"/>
                </a:cubicBezTo>
                <a:cubicBezTo>
                  <a:pt x="221027" y="93134"/>
                  <a:pt x="225331" y="94567"/>
                  <a:pt x="229635" y="94567"/>
                </a:cubicBezTo>
                <a:cubicBezTo>
                  <a:pt x="232504" y="94567"/>
                  <a:pt x="235373" y="93134"/>
                  <a:pt x="236808" y="93134"/>
                </a:cubicBezTo>
                <a:cubicBezTo>
                  <a:pt x="239677" y="91701"/>
                  <a:pt x="241112" y="90268"/>
                  <a:pt x="242547" y="88836"/>
                </a:cubicBezTo>
                <a:cubicBezTo>
                  <a:pt x="243981" y="85970"/>
                  <a:pt x="245416" y="84537"/>
                  <a:pt x="245416" y="81671"/>
                </a:cubicBezTo>
                <a:cubicBezTo>
                  <a:pt x="246851" y="80239"/>
                  <a:pt x="248285" y="77373"/>
                  <a:pt x="248285" y="74507"/>
                </a:cubicBezTo>
                <a:lnTo>
                  <a:pt x="284152" y="74507"/>
                </a:lnTo>
                <a:cubicBezTo>
                  <a:pt x="284152" y="80239"/>
                  <a:pt x="282718" y="85970"/>
                  <a:pt x="279848" y="91701"/>
                </a:cubicBezTo>
                <a:cubicBezTo>
                  <a:pt x="278414" y="97433"/>
                  <a:pt x="274110" y="103164"/>
                  <a:pt x="269806" y="107463"/>
                </a:cubicBezTo>
                <a:cubicBezTo>
                  <a:pt x="265502" y="113194"/>
                  <a:pt x="259763" y="116060"/>
                  <a:pt x="252589" y="118925"/>
                </a:cubicBezTo>
                <a:cubicBezTo>
                  <a:pt x="246851" y="121791"/>
                  <a:pt x="238243" y="123224"/>
                  <a:pt x="229635" y="123224"/>
                </a:cubicBezTo>
                <a:cubicBezTo>
                  <a:pt x="221027" y="123224"/>
                  <a:pt x="212419" y="121791"/>
                  <a:pt x="205245" y="118925"/>
                </a:cubicBezTo>
                <a:cubicBezTo>
                  <a:pt x="196637" y="116060"/>
                  <a:pt x="190899" y="111761"/>
                  <a:pt x="185160" y="106030"/>
                </a:cubicBezTo>
                <a:cubicBezTo>
                  <a:pt x="180856" y="100298"/>
                  <a:pt x="176552" y="93134"/>
                  <a:pt x="173683" y="85970"/>
                </a:cubicBezTo>
                <a:cubicBezTo>
                  <a:pt x="172248" y="78806"/>
                  <a:pt x="170813" y="70209"/>
                  <a:pt x="170813" y="61612"/>
                </a:cubicBezTo>
                <a:cubicBezTo>
                  <a:pt x="170813" y="53015"/>
                  <a:pt x="172248" y="44418"/>
                  <a:pt x="175117" y="35821"/>
                </a:cubicBezTo>
                <a:cubicBezTo>
                  <a:pt x="176552" y="28656"/>
                  <a:pt x="180856" y="22925"/>
                  <a:pt x="186595" y="17194"/>
                </a:cubicBezTo>
                <a:cubicBezTo>
                  <a:pt x="192333" y="11462"/>
                  <a:pt x="198072" y="7164"/>
                  <a:pt x="205245" y="4298"/>
                </a:cubicBezTo>
                <a:cubicBezTo>
                  <a:pt x="212419" y="1433"/>
                  <a:pt x="221027" y="0"/>
                  <a:pt x="22963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9" name="computer-with-a-dvd_43783"/>
          <p:cNvSpPr>
            <a:spLocks noChangeAspect="1"/>
          </p:cNvSpPr>
          <p:nvPr>
            <p:custDataLst>
              <p:tags r:id="rId5"/>
            </p:custDataLst>
          </p:nvPr>
        </p:nvSpPr>
        <p:spPr bwMode="auto">
          <a:xfrm>
            <a:off x="1359089" y="3060907"/>
            <a:ext cx="609685" cy="569266"/>
          </a:xfrm>
          <a:custGeom>
            <a:avLst/>
            <a:gdLst>
              <a:gd name="connsiteX0" fmla="*/ 229705 w 575660"/>
              <a:gd name="connsiteY0" fmla="*/ 477287 h 537497"/>
              <a:gd name="connsiteX1" fmla="*/ 221091 w 575660"/>
              <a:gd name="connsiteY1" fmla="*/ 513126 h 537497"/>
              <a:gd name="connsiteX2" fmla="*/ 330200 w 575660"/>
              <a:gd name="connsiteY2" fmla="*/ 513126 h 537497"/>
              <a:gd name="connsiteX3" fmla="*/ 321586 w 575660"/>
              <a:gd name="connsiteY3" fmla="*/ 477287 h 537497"/>
              <a:gd name="connsiteX4" fmla="*/ 38763 w 575660"/>
              <a:gd name="connsiteY4" fmla="*/ 361167 h 537497"/>
              <a:gd name="connsiteX5" fmla="*/ 512528 w 575660"/>
              <a:gd name="connsiteY5" fmla="*/ 361167 h 537497"/>
              <a:gd name="connsiteX6" fmla="*/ 551291 w 575660"/>
              <a:gd name="connsiteY6" fmla="*/ 537497 h 537497"/>
              <a:gd name="connsiteX7" fmla="*/ 0 w 575660"/>
              <a:gd name="connsiteY7" fmla="*/ 537497 h 537497"/>
              <a:gd name="connsiteX8" fmla="*/ 459447 w 575660"/>
              <a:gd name="connsiteY8" fmla="*/ 83235 h 537497"/>
              <a:gd name="connsiteX9" fmla="*/ 423567 w 575660"/>
              <a:gd name="connsiteY9" fmla="*/ 120466 h 537497"/>
              <a:gd name="connsiteX10" fmla="*/ 459447 w 575660"/>
              <a:gd name="connsiteY10" fmla="*/ 157696 h 537497"/>
              <a:gd name="connsiteX11" fmla="*/ 496763 w 575660"/>
              <a:gd name="connsiteY11" fmla="*/ 120466 h 537497"/>
              <a:gd name="connsiteX12" fmla="*/ 459447 w 575660"/>
              <a:gd name="connsiteY12" fmla="*/ 83235 h 537497"/>
              <a:gd name="connsiteX13" fmla="*/ 40232 w 575660"/>
              <a:gd name="connsiteY13" fmla="*/ 71728 h 537497"/>
              <a:gd name="connsiteX14" fmla="*/ 333063 w 575660"/>
              <a:gd name="connsiteY14" fmla="*/ 71728 h 537497"/>
              <a:gd name="connsiteX15" fmla="*/ 325886 w 575660"/>
              <a:gd name="connsiteY15" fmla="*/ 104701 h 537497"/>
              <a:gd name="connsiteX16" fmla="*/ 73247 w 575660"/>
              <a:gd name="connsiteY16" fmla="*/ 104701 h 537497"/>
              <a:gd name="connsiteX17" fmla="*/ 73247 w 575660"/>
              <a:gd name="connsiteY17" fmla="*/ 322610 h 537497"/>
              <a:gd name="connsiteX18" fmla="*/ 478044 w 575660"/>
              <a:gd name="connsiteY18" fmla="*/ 322610 h 537497"/>
              <a:gd name="connsiteX19" fmla="*/ 478044 w 575660"/>
              <a:gd name="connsiteY19" fmla="*/ 250929 h 537497"/>
              <a:gd name="connsiteX20" fmla="*/ 511059 w 575660"/>
              <a:gd name="connsiteY20" fmla="*/ 242328 h 537497"/>
              <a:gd name="connsiteX21" fmla="*/ 511059 w 575660"/>
              <a:gd name="connsiteY21" fmla="*/ 351282 h 537497"/>
              <a:gd name="connsiteX22" fmla="*/ 40232 w 575660"/>
              <a:gd name="connsiteY22" fmla="*/ 351282 h 537497"/>
              <a:gd name="connsiteX23" fmla="*/ 459447 w 575660"/>
              <a:gd name="connsiteY23" fmla="*/ 70348 h 537497"/>
              <a:gd name="connsiteX24" fmla="*/ 509680 w 575660"/>
              <a:gd name="connsiteY24" fmla="*/ 120466 h 537497"/>
              <a:gd name="connsiteX25" fmla="*/ 459447 w 575660"/>
              <a:gd name="connsiteY25" fmla="*/ 170583 h 537497"/>
              <a:gd name="connsiteX26" fmla="*/ 409215 w 575660"/>
              <a:gd name="connsiteY26" fmla="*/ 120466 h 537497"/>
              <a:gd name="connsiteX27" fmla="*/ 459447 w 575660"/>
              <a:gd name="connsiteY27" fmla="*/ 70348 h 537497"/>
              <a:gd name="connsiteX28" fmla="*/ 459388 w 575660"/>
              <a:gd name="connsiteY28" fmla="*/ 63083 h 537497"/>
              <a:gd name="connsiteX29" fmla="*/ 403406 w 575660"/>
              <a:gd name="connsiteY29" fmla="*/ 120432 h 537497"/>
              <a:gd name="connsiteX30" fmla="*/ 459388 w 575660"/>
              <a:gd name="connsiteY30" fmla="*/ 176347 h 537497"/>
              <a:gd name="connsiteX31" fmla="*/ 516807 w 575660"/>
              <a:gd name="connsiteY31" fmla="*/ 120432 h 537497"/>
              <a:gd name="connsiteX32" fmla="*/ 459388 w 575660"/>
              <a:gd name="connsiteY32" fmla="*/ 63083 h 537497"/>
              <a:gd name="connsiteX33" fmla="*/ 457953 w 575660"/>
              <a:gd name="connsiteY33" fmla="*/ 0 h 537497"/>
              <a:gd name="connsiteX34" fmla="*/ 575660 w 575660"/>
              <a:gd name="connsiteY34" fmla="*/ 117565 h 537497"/>
              <a:gd name="connsiteX35" fmla="*/ 457953 w 575660"/>
              <a:gd name="connsiteY35" fmla="*/ 236563 h 537497"/>
              <a:gd name="connsiteX36" fmla="*/ 340246 w 575660"/>
              <a:gd name="connsiteY36" fmla="*/ 117565 h 537497"/>
              <a:gd name="connsiteX37" fmla="*/ 457953 w 575660"/>
              <a:gd name="connsiteY37" fmla="*/ 0 h 537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575660" h="537497">
                <a:moveTo>
                  <a:pt x="229705" y="477287"/>
                </a:moveTo>
                <a:lnTo>
                  <a:pt x="221091" y="513126"/>
                </a:lnTo>
                <a:lnTo>
                  <a:pt x="330200" y="513126"/>
                </a:lnTo>
                <a:lnTo>
                  <a:pt x="321586" y="477287"/>
                </a:lnTo>
                <a:close/>
                <a:moveTo>
                  <a:pt x="38763" y="361167"/>
                </a:moveTo>
                <a:lnTo>
                  <a:pt x="512528" y="361167"/>
                </a:lnTo>
                <a:lnTo>
                  <a:pt x="551291" y="537497"/>
                </a:lnTo>
                <a:lnTo>
                  <a:pt x="0" y="537497"/>
                </a:lnTo>
                <a:close/>
                <a:moveTo>
                  <a:pt x="459447" y="83235"/>
                </a:moveTo>
                <a:cubicBezTo>
                  <a:pt x="439355" y="83235"/>
                  <a:pt x="423567" y="100418"/>
                  <a:pt x="423567" y="120466"/>
                </a:cubicBezTo>
                <a:cubicBezTo>
                  <a:pt x="423567" y="140512"/>
                  <a:pt x="439355" y="157696"/>
                  <a:pt x="459447" y="157696"/>
                </a:cubicBezTo>
                <a:cubicBezTo>
                  <a:pt x="480976" y="157696"/>
                  <a:pt x="496763" y="140512"/>
                  <a:pt x="496763" y="120466"/>
                </a:cubicBezTo>
                <a:cubicBezTo>
                  <a:pt x="496763" y="100418"/>
                  <a:pt x="480976" y="83235"/>
                  <a:pt x="459447" y="83235"/>
                </a:cubicBezTo>
                <a:close/>
                <a:moveTo>
                  <a:pt x="40232" y="71728"/>
                </a:moveTo>
                <a:lnTo>
                  <a:pt x="333063" y="71728"/>
                </a:lnTo>
                <a:cubicBezTo>
                  <a:pt x="330193" y="81763"/>
                  <a:pt x="327322" y="93232"/>
                  <a:pt x="325886" y="104701"/>
                </a:cubicBezTo>
                <a:lnTo>
                  <a:pt x="73247" y="104701"/>
                </a:lnTo>
                <a:lnTo>
                  <a:pt x="73247" y="322610"/>
                </a:lnTo>
                <a:lnTo>
                  <a:pt x="478044" y="322610"/>
                </a:lnTo>
                <a:lnTo>
                  <a:pt x="478044" y="250929"/>
                </a:lnTo>
                <a:cubicBezTo>
                  <a:pt x="489527" y="249496"/>
                  <a:pt x="501011" y="246628"/>
                  <a:pt x="511059" y="242328"/>
                </a:cubicBezTo>
                <a:lnTo>
                  <a:pt x="511059" y="351282"/>
                </a:lnTo>
                <a:lnTo>
                  <a:pt x="40232" y="351282"/>
                </a:lnTo>
                <a:close/>
                <a:moveTo>
                  <a:pt x="459447" y="70348"/>
                </a:moveTo>
                <a:cubicBezTo>
                  <a:pt x="488152" y="70348"/>
                  <a:pt x="509680" y="91827"/>
                  <a:pt x="509680" y="120466"/>
                </a:cubicBezTo>
                <a:cubicBezTo>
                  <a:pt x="509680" y="147672"/>
                  <a:pt x="488152" y="170583"/>
                  <a:pt x="459447" y="170583"/>
                </a:cubicBezTo>
                <a:cubicBezTo>
                  <a:pt x="432178" y="170583"/>
                  <a:pt x="409215" y="147672"/>
                  <a:pt x="409215" y="120466"/>
                </a:cubicBezTo>
                <a:cubicBezTo>
                  <a:pt x="409215" y="91827"/>
                  <a:pt x="432178" y="70348"/>
                  <a:pt x="459447" y="70348"/>
                </a:cubicBezTo>
                <a:close/>
                <a:moveTo>
                  <a:pt x="459388" y="63083"/>
                </a:moveTo>
                <a:cubicBezTo>
                  <a:pt x="429244" y="63083"/>
                  <a:pt x="403406" y="88890"/>
                  <a:pt x="403406" y="120432"/>
                </a:cubicBezTo>
                <a:cubicBezTo>
                  <a:pt x="403406" y="150540"/>
                  <a:pt x="429244" y="176347"/>
                  <a:pt x="459388" y="176347"/>
                </a:cubicBezTo>
                <a:cubicBezTo>
                  <a:pt x="490968" y="176347"/>
                  <a:pt x="516807" y="150540"/>
                  <a:pt x="516807" y="120432"/>
                </a:cubicBezTo>
                <a:cubicBezTo>
                  <a:pt x="516807" y="88890"/>
                  <a:pt x="490968" y="63083"/>
                  <a:pt x="459388" y="63083"/>
                </a:cubicBezTo>
                <a:close/>
                <a:moveTo>
                  <a:pt x="457953" y="0"/>
                </a:moveTo>
                <a:cubicBezTo>
                  <a:pt x="522548" y="0"/>
                  <a:pt x="575660" y="53047"/>
                  <a:pt x="575660" y="117565"/>
                </a:cubicBezTo>
                <a:cubicBezTo>
                  <a:pt x="575660" y="183516"/>
                  <a:pt x="522548" y="236563"/>
                  <a:pt x="457953" y="236563"/>
                </a:cubicBezTo>
                <a:cubicBezTo>
                  <a:pt x="391922" y="236563"/>
                  <a:pt x="340246" y="183516"/>
                  <a:pt x="340246" y="117565"/>
                </a:cubicBezTo>
                <a:cubicBezTo>
                  <a:pt x="340246" y="53047"/>
                  <a:pt x="391922" y="0"/>
                  <a:pt x="45795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827766" y="1386429"/>
            <a:ext cx="10037445" cy="4507230"/>
            <a:chOff x="-3717351" y="2100094"/>
            <a:chExt cx="10037445" cy="4507230"/>
          </a:xfrm>
        </p:grpSpPr>
        <p:sp>
          <p:nvSpPr>
            <p:cNvPr id="33" name="同侧圆角矩形 32"/>
            <p:cNvSpPr/>
            <p:nvPr>
              <p:custDataLst>
                <p:tags r:id="rId6"/>
              </p:custDataLst>
            </p:nvPr>
          </p:nvSpPr>
          <p:spPr>
            <a:xfrm>
              <a:off x="-3440197" y="5505728"/>
              <a:ext cx="1059366" cy="311487"/>
            </a:xfrm>
            <a:prstGeom prst="round2Same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34" name="Rectangle 161"/>
            <p:cNvSpPr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-3717351" y="5557254"/>
              <a:ext cx="1670824" cy="260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id-ID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数据库架构</a:t>
              </a:r>
              <a:endParaRPr kumimoji="0" lang="zh-CN" altLang="id-ID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35" name="Rectangle 161"/>
            <p:cNvSpPr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-1165286" y="2100094"/>
              <a:ext cx="7485380" cy="45072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pic>
        <p:nvPicPr>
          <p:cNvPr id="2" name="图片 1" descr="ER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38450" y="1159510"/>
            <a:ext cx="8333740" cy="496062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927718" y="1702109"/>
            <a:ext cx="4063382" cy="4063382"/>
            <a:chOff x="2477118" y="1168709"/>
            <a:chExt cx="4063382" cy="4063382"/>
          </a:xfrm>
        </p:grpSpPr>
        <p:sp>
          <p:nvSpPr>
            <p:cNvPr id="4" name="流程图: 接点 3"/>
            <p:cNvSpPr/>
            <p:nvPr/>
          </p:nvSpPr>
          <p:spPr>
            <a:xfrm>
              <a:off x="2477118" y="1168709"/>
              <a:ext cx="4063382" cy="4063382"/>
            </a:xfrm>
            <a:prstGeom prst="flowChartConnector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2" name="流程图: 接点 1"/>
            <p:cNvSpPr/>
            <p:nvPr/>
          </p:nvSpPr>
          <p:spPr>
            <a:xfrm>
              <a:off x="2769218" y="1460809"/>
              <a:ext cx="3479182" cy="3479182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2025430" y="1441236"/>
            <a:ext cx="424343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700" b="1" i="0" u="none" strike="noStrike" kern="1200" cap="none" spc="0" normalizeH="0" baseline="0" noProof="0">
                <a:ln>
                  <a:noFill/>
                </a:ln>
                <a:blipFill>
                  <a:blip r:embed="rId1"/>
                  <a:stretch>
                    <a:fillRect/>
                  </a:stretch>
                </a:blip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3</a:t>
            </a:r>
            <a:endParaRPr kumimoji="0" lang="zh-CN" altLang="en-US" sz="28700" b="1" i="0" u="none" strike="noStrike" kern="1200" cap="none" spc="0" normalizeH="0" baseline="0" noProof="0">
              <a:ln>
                <a:noFill/>
              </a:ln>
              <a:blipFill>
                <a:blip r:embed="rId1"/>
                <a:stretch>
                  <a:fillRect/>
                </a:stretch>
              </a:blip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7" name="Rectangle 161"/>
          <p:cNvSpPr>
            <a:spLocks noChangeArrowheads="1"/>
          </p:cNvSpPr>
          <p:nvPr/>
        </p:nvSpPr>
        <p:spPr bwMode="auto">
          <a:xfrm>
            <a:off x="6656184" y="3695700"/>
            <a:ext cx="4457756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id-ID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系统实现难点</a:t>
            </a:r>
            <a:r>
              <a:rPr kumimoji="0" lang="id-ID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 </a:t>
            </a:r>
            <a:endParaRPr kumimoji="0" lang="id-ID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8" name="Rectangle 161"/>
          <p:cNvSpPr>
            <a:spLocks noChangeArrowheads="1"/>
          </p:cNvSpPr>
          <p:nvPr/>
        </p:nvSpPr>
        <p:spPr bwMode="auto">
          <a:xfrm>
            <a:off x="6096000" y="3120786"/>
            <a:ext cx="5396949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sz="24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 Aporia</a:t>
            </a:r>
            <a:endParaRPr kumimoji="0" lang="id-ID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9" name="任意多边形 8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 rot="5400000" flipV="1">
            <a:off x="5950481" y="3596455"/>
            <a:ext cx="1662751" cy="251344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 w="12700" cap="flat" cmpd="sng" algn="ctr">
            <a:gradFill>
              <a:gsLst>
                <a:gs pos="0">
                  <a:srgbClr val="C00000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19005 L 0 -2.59259E-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5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 animBg="1"/>
      <p:bldP spid="9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61"/>
          <p:cNvSpPr>
            <a:spLocks noChangeArrowheads="1"/>
          </p:cNvSpPr>
          <p:nvPr/>
        </p:nvSpPr>
        <p:spPr bwMode="auto">
          <a:xfrm>
            <a:off x="3009900" y="363385"/>
            <a:ext cx="505460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</a:t>
            </a:r>
            <a:r>
              <a:rPr kumimoji="0" lang="zh-CN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算法</a:t>
            </a:r>
            <a:r>
              <a:rPr kumimoji="0" lang="zh-CN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模块</a:t>
            </a: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111749" y="886605"/>
            <a:ext cx="1917700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406390" y="1631950"/>
            <a:ext cx="6544310" cy="422402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7" name="Rectangle 161"/>
          <p:cNvSpPr>
            <a:spLocks noChangeArrowheads="1"/>
          </p:cNvSpPr>
          <p:nvPr/>
        </p:nvSpPr>
        <p:spPr bwMode="auto">
          <a:xfrm>
            <a:off x="6309331" y="1989994"/>
            <a:ext cx="4494032" cy="32302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DBSCAN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聚类算法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4572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DBSCAN(Density-based spatial clustering of applications with noise)是Martin Ester, Hans-PeterKriegel等人于1996年提出的一种基于密度的聚类方法。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4572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4572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聚类前不需要预先指定聚类的个数，生成的簇的个数不定（和数据有关）。该算法利用基于密度的聚类的概念，即要求聚类空间中的一定区域内所包含对象（点或其他空间对象）的数目不小于某一给定阈值。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4572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4572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该方法能在具有噪声的空间数据库中发现任意形状的簇，可将密度足够大的相邻区域连接，能有效处理异常数据。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pic>
        <p:nvPicPr>
          <p:cNvPr id="9" name="图片 8" descr="DBSCA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65760" y="1626870"/>
            <a:ext cx="5772150" cy="422910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89280" y="222250"/>
            <a:ext cx="11236960" cy="6412865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7" name="Rectangle 161"/>
          <p:cNvSpPr>
            <a:spLocks noChangeArrowheads="1"/>
          </p:cNvSpPr>
          <p:nvPr/>
        </p:nvSpPr>
        <p:spPr bwMode="auto">
          <a:xfrm>
            <a:off x="936625" y="313690"/>
            <a:ext cx="10318750" cy="3712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DBSCAN(D, eps, MinPts) {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C = 0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for each point P in dataset D {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	if P is visited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		continue next point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	mark P as visited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NeighborPts = regionQuery(P, eps)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if sizeof(NeighborPts) &lt; MinPts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mark P as NOISE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else {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	C = next cluster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	expandCluster(P, NeighborPts, C, eps, MinPts)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	}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}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}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expandCluster(P, NeighborPts, C, eps, MinPts) {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add P to cluster C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for each point P' in NeighborPts { 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if P' is not visited {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	mark P' as visited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	NeighborPts' = regionQuery(P', eps)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	if sizeof(NeighborPts') &gt;= MinPts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		NeighborPts = NeighborPts joined with NeighborPts'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}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if P' is not yet member of any cluster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	add P' to cluster C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}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}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005955" y="468630"/>
            <a:ext cx="383794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sz="14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regionQuery(P, eps)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sz="14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return all points within P's eps-neighborhood (including P)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endParaRPr lang="zh-CN" altLang="en-US" sz="140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0187" y="1854927"/>
            <a:ext cx="6531431" cy="4167050"/>
          </a:xfrm>
          <a:prstGeom prst="rect">
            <a:avLst/>
          </a:prstGeom>
        </p:spPr>
      </p:pic>
      <p:sp>
        <p:nvSpPr>
          <p:cNvPr id="3" name="Rectangle 161"/>
          <p:cNvSpPr>
            <a:spLocks noChangeArrowheads="1"/>
          </p:cNvSpPr>
          <p:nvPr/>
        </p:nvSpPr>
        <p:spPr bwMode="auto">
          <a:xfrm>
            <a:off x="3009900" y="363385"/>
            <a:ext cx="5054600" cy="953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</a:t>
            </a:r>
            <a:r>
              <a:rPr kumimoji="0" lang="zh-CN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算法</a:t>
            </a:r>
            <a:r>
              <a:rPr kumimoji="0" lang="zh-CN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模块</a:t>
            </a: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111749" y="886605"/>
            <a:ext cx="1917700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5" name="Rectangle 161"/>
          <p:cNvSpPr>
            <a:spLocks noChangeArrowheads="1"/>
          </p:cNvSpPr>
          <p:nvPr/>
        </p:nvSpPr>
        <p:spPr bwMode="auto">
          <a:xfrm>
            <a:off x="307851" y="1954047"/>
            <a:ext cx="4901053" cy="3969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接下来是该算法模块的整个包结构。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1. 上文提到过，</a:t>
            </a: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DBSCAN算法</a:t>
            </a: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需要依据两个参数，一个是半径eps，一个是最小传播点minPoints。因此我们需要一个Args类来为DBSCAN算法的calculator注入参数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2. </a:t>
            </a: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常量配置</a:t>
            </a: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Constant，比如默认的坐标系标准参数等。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3. </a:t>
            </a: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算法模块实体类</a:t>
            </a: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Entity ，聚簇实体、点实体以及计算结果存放的实体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4. </a:t>
            </a: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异常处理</a:t>
            </a: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Exception，比如参数传递错误的异常类等。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5. </a:t>
            </a: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策略</a:t>
            </a: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Strategy，主要针对距离策略，我们知道距离可以分很多种，比如曼哈顿距离（城乡街道距离）、欧式距离、地表距离等，我们需要为calculator注入一个计算策略。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6. </a:t>
            </a: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工具</a:t>
            </a: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Util，主要是实现DBSCAN算法的部分。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15" t="4113" r="28722" b="30951"/>
          <a:stretch>
            <a:fillRect/>
          </a:stretch>
        </p:blipFill>
        <p:spPr>
          <a:xfrm>
            <a:off x="267698" y="1637209"/>
            <a:ext cx="2782389" cy="3918858"/>
          </a:xfrm>
          <a:prstGeom prst="rect">
            <a:avLst/>
          </a:prstGeom>
        </p:spPr>
      </p:pic>
      <p:sp>
        <p:nvSpPr>
          <p:cNvPr id="7" name="Rectangle 161"/>
          <p:cNvSpPr>
            <a:spLocks noChangeArrowheads="1"/>
          </p:cNvSpPr>
          <p:nvPr/>
        </p:nvSpPr>
        <p:spPr bwMode="auto">
          <a:xfrm>
            <a:off x="334536" y="37383"/>
            <a:ext cx="215206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算法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模块</a:t>
            </a: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28896" y="996131"/>
            <a:ext cx="2259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Having Efficiency</a:t>
            </a:r>
            <a:endParaRPr kumimoji="0" lang="zh-CN" altLang="en-US" sz="1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958590" y="749935"/>
            <a:ext cx="6096000" cy="5692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400"/>
              <a:t>我们可以建立聚簇集合存放整个空闲司机的列表，其中每个聚簇保存司机的id和实时位置。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这样我们可以将</a:t>
            </a:r>
            <a:r>
              <a:rPr lang="zh-CN" altLang="en-US" sz="1400">
                <a:solidFill>
                  <a:srgbClr val="FF0000"/>
                </a:solidFill>
              </a:rPr>
              <a:t>线性搜索整个空闲司机集合</a:t>
            </a:r>
            <a:r>
              <a:rPr lang="zh-CN" altLang="en-US" sz="1400"/>
              <a:t>优化为</a:t>
            </a:r>
            <a:r>
              <a:rPr lang="zh-CN" altLang="en-US" sz="1400">
                <a:solidFill>
                  <a:srgbClr val="FF0000"/>
                </a:solidFill>
              </a:rPr>
              <a:t>线性搜索最接近乘客上车点的司机聚簇</a:t>
            </a:r>
            <a:r>
              <a:rPr lang="zh-CN" altLang="en-US" sz="1400"/>
              <a:t>（后者往往数量远小于前者），然后从聚簇中选取首个愿意接受该订单的司机，将订单尝试分配给他。（询问他接受订单的意愿)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那么最关键的问题来了：司机是流动的，不是固定不动的，他们需要为了接单或其他原因不断地移动，一个固定的司机聚簇集合显然是不合理的。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因此我们不能只是初始化一个容器并将空闲司机拉进去就完成任务，我们需要制定一个能够动态更新整个聚簇集合的解决方案。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这里采取的解决方案为，创建一个统计量：</a:t>
            </a:r>
            <a:r>
              <a:rPr lang="zh-CN" altLang="en-US" sz="1400">
                <a:solidFill>
                  <a:srgbClr val="FF0000"/>
                </a:solidFill>
              </a:rPr>
              <a:t>队列流水</a:t>
            </a:r>
            <a:r>
              <a:rPr lang="zh-CN" altLang="en-US" sz="1400"/>
              <a:t> 。队列流水的初始值为0.当为一个司机分配一个订单后，队列流水增加1。当队列流水超出一个指定的阈值后，清空队列流水，然后更新聚簇。(利用当前空闲司机列表里的值更新）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以上策略依据一个没有经过统计但又符合直观感受的事实：</a:t>
            </a:r>
            <a:r>
              <a:rPr lang="zh-CN" altLang="en-US" sz="1400">
                <a:solidFill>
                  <a:srgbClr val="FF0000"/>
                </a:solidFill>
              </a:rPr>
              <a:t>当一个司机没有被派发订单时，他们通常都在附近小范围地移动；当一个司机被派发到一个订单，他可能需要移动很远的距离。</a:t>
            </a:r>
            <a:endParaRPr lang="zh-CN" altLang="en-US" sz="1400">
              <a:solidFill>
                <a:srgbClr val="FF0000"/>
              </a:solidFill>
            </a:endParaRPr>
          </a:p>
          <a:p>
            <a:endParaRPr lang="zh-CN" altLang="en-US" sz="1400"/>
          </a:p>
          <a:p>
            <a:r>
              <a:rPr lang="zh-CN" altLang="en-US" sz="1400"/>
              <a:t>而队列流水在达到阈值前后的表现，根据上文，即：队列流水在阈值之下，小部分的司机产生大范围的移动，大部分的司机产生小范围的移动，总体上来说聚簇没有改变太多；队列流水达到阈值，大部分的司机产生大范围的移动，小部分的司机产生小范围的移动，聚簇发生巨大改变，需要更新。</a:t>
            </a:r>
            <a:endParaRPr lang="zh-CN" altLang="en-US" sz="140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61"/>
          <p:cNvSpPr>
            <a:spLocks noChangeArrowheads="1"/>
          </p:cNvSpPr>
          <p:nvPr/>
        </p:nvSpPr>
        <p:spPr bwMode="auto">
          <a:xfrm>
            <a:off x="3087370" y="159385"/>
            <a:ext cx="673100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	</a:t>
            </a:r>
            <a:r>
              <a:rPr kumimoji="0" lang="zh-CN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基于</a:t>
            </a:r>
            <a:r>
              <a:rPr kumimoji="0" lang="en-US" altLang="zh-CN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DBSCAN</a:t>
            </a:r>
            <a:r>
              <a:rPr kumimoji="0" lang="zh-CN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聚簇的业务</a:t>
            </a:r>
            <a:r>
              <a:rPr kumimoji="0" lang="zh-CN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流程</a:t>
            </a: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pic>
        <p:nvPicPr>
          <p:cNvPr id="2" name="图片 1" descr="core-servic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49450" y="681355"/>
            <a:ext cx="8293100" cy="607060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161"/>
          <p:cNvSpPr>
            <a:spLocks noChangeArrowheads="1"/>
          </p:cNvSpPr>
          <p:nvPr/>
        </p:nvSpPr>
        <p:spPr bwMode="auto">
          <a:xfrm>
            <a:off x="-210185" y="37465"/>
            <a:ext cx="75311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R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equest-Response,Blocking,Polling and WebSocket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322580" y="651510"/>
            <a:ext cx="4064000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请求响应模式下的解决方案</a:t>
            </a:r>
            <a:r>
              <a:rPr lang="en-US" altLang="zh-CN" sz="1600"/>
              <a:t>(</a:t>
            </a:r>
            <a:r>
              <a:rPr lang="zh-CN" altLang="en-US" sz="1600">
                <a:solidFill>
                  <a:srgbClr val="FF0000"/>
                </a:solidFill>
              </a:rPr>
              <a:t>性能太差</a:t>
            </a:r>
            <a:r>
              <a:rPr lang="en-US" altLang="zh-CN" sz="1600"/>
              <a:t>)</a:t>
            </a:r>
            <a:endParaRPr lang="zh-CN" altLang="en-US" sz="1600"/>
          </a:p>
          <a:p>
            <a:endParaRPr lang="zh-CN" altLang="en-US" sz="1600"/>
          </a:p>
          <a:p>
            <a:r>
              <a:rPr lang="zh-CN" altLang="en-US" sz="1400"/>
              <a:t>1. </a:t>
            </a:r>
            <a:r>
              <a:rPr lang="zh-CN" altLang="en-US" sz="1400">
                <a:solidFill>
                  <a:srgbClr val="FF0000"/>
                </a:solidFill>
              </a:rPr>
              <a:t>Blocking</a:t>
            </a:r>
            <a:r>
              <a:rPr lang="zh-CN" altLang="en-US" sz="1400"/>
              <a:t>(阻塞)：服务端/数据库维护一个派单结果的集合，司机获取派单的请求来到后，不断地扫描该集合，直到发现一个为该司机分配的订单，然后带着这个结果响应；否则，该线程将一直等待。</a:t>
            </a:r>
            <a:r>
              <a:rPr lang="en-US" altLang="zh-CN" sz="1400"/>
              <a:t>(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×</a:t>
            </a:r>
            <a:r>
              <a:rPr lang="en-US" altLang="zh-CN" sz="1400">
                <a:solidFill>
                  <a:srgbClr val="FF0000"/>
                </a:solidFill>
              </a:rPr>
              <a:t>n</a:t>
            </a:r>
            <a:r>
              <a:rPr lang="en-US" altLang="zh-CN" sz="1400"/>
              <a:t>)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2. </a:t>
            </a:r>
            <a:r>
              <a:rPr lang="zh-CN" altLang="en-US" sz="1400">
                <a:solidFill>
                  <a:srgbClr val="FF0000"/>
                </a:solidFill>
              </a:rPr>
              <a:t>Polling</a:t>
            </a:r>
            <a:r>
              <a:rPr lang="zh-CN" altLang="en-US" sz="1400"/>
              <a:t>(轮询)：客户端设置定时器，不断地向服务端发送请求，每次请求来到后扫描一次且仅扫描一次派单结果集合，如果发现为该司机分配的订单，带着该订单信息响应；否则，响应为空。如果响应结果为空，则发送下一次请求；否则，停止定时器的重复发送请求的行为。</a:t>
            </a:r>
            <a:r>
              <a:rPr lang="en-US" altLang="zh-CN" sz="1400"/>
              <a:t>(</a:t>
            </a:r>
            <a:r>
              <a:rPr lang="en-US" altLang="zh-CN" sz="1400">
                <a:solidFill>
                  <a:srgbClr val="FF0000"/>
                </a:solidFill>
              </a:rPr>
              <a:t>n</a:t>
            </a:r>
            <a:r>
              <a:rPr lang="zh-CN" altLang="en-US" sz="1400">
                <a:solidFill>
                  <a:srgbClr val="FF0000"/>
                </a:solidFill>
              </a:rPr>
              <a:t>×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en-US" altLang="zh-CN" sz="1400"/>
              <a:t>)</a:t>
            </a:r>
            <a:endParaRPr lang="en-US" altLang="zh-CN" sz="1400"/>
          </a:p>
        </p:txBody>
      </p:sp>
      <p:sp>
        <p:nvSpPr>
          <p:cNvPr id="30" name="文本框 29"/>
          <p:cNvSpPr txBox="1"/>
          <p:nvPr/>
        </p:nvSpPr>
        <p:spPr>
          <a:xfrm>
            <a:off x="370840" y="4266565"/>
            <a:ext cx="406400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解决两件事情：</a:t>
            </a:r>
            <a:endParaRPr lang="zh-CN" altLang="en-US" sz="1400"/>
          </a:p>
          <a:p>
            <a:pPr indent="457200"/>
            <a:r>
              <a:rPr lang="en-US" altLang="zh-CN" sz="1400"/>
              <a:t>1. </a:t>
            </a:r>
            <a:r>
              <a:rPr lang="zh-CN" altLang="en-US" sz="1400"/>
              <a:t>建立一个存在于服务端与客户端之间的连接，并且在</a:t>
            </a:r>
            <a:r>
              <a:rPr lang="zh-CN" altLang="en-US" sz="1400">
                <a:solidFill>
                  <a:srgbClr val="FF0000"/>
                </a:solidFill>
              </a:rPr>
              <a:t>服务端留存该客户端的”地址“</a:t>
            </a:r>
            <a:r>
              <a:rPr lang="zh-CN" altLang="en-US" sz="1400"/>
              <a:t>；</a:t>
            </a:r>
            <a:r>
              <a:rPr lang="en-US" altLang="zh-CN" sz="1400"/>
              <a:t>      </a:t>
            </a:r>
            <a:endParaRPr lang="en-US" altLang="zh-CN" sz="1400"/>
          </a:p>
          <a:p>
            <a:pPr indent="457200"/>
            <a:r>
              <a:rPr lang="en-US" altLang="zh-CN" sz="1400"/>
              <a:t>2. </a:t>
            </a:r>
            <a:r>
              <a:rPr lang="zh-CN" altLang="en-US" sz="1400"/>
              <a:t>仅在我们想要向客户端推送消息时服务端才推送消息，换言之，服务端拥有”</a:t>
            </a:r>
            <a:r>
              <a:rPr lang="zh-CN" altLang="en-US" sz="1400">
                <a:solidFill>
                  <a:srgbClr val="FF0000"/>
                </a:solidFill>
              </a:rPr>
              <a:t>实时</a:t>
            </a:r>
            <a:r>
              <a:rPr lang="zh-CN" altLang="en-US" sz="1400"/>
              <a:t>“推送消息的能力。</a:t>
            </a:r>
            <a:endParaRPr lang="zh-CN" altLang="en-US" sz="1400"/>
          </a:p>
        </p:txBody>
      </p:sp>
      <p:pic>
        <p:nvPicPr>
          <p:cNvPr id="31" name="图片 3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252085" y="1653540"/>
            <a:ext cx="6067425" cy="310515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Rectangle 161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210185" y="37465"/>
            <a:ext cx="75311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R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equest-Response,Blocking,Polling and WebSocket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29" name="文本框 28"/>
          <p:cNvSpPr txBox="1"/>
          <p:nvPr>
            <p:custDataLst>
              <p:tags r:id="rId2"/>
            </p:custDataLst>
          </p:nvPr>
        </p:nvSpPr>
        <p:spPr>
          <a:xfrm>
            <a:off x="322580" y="651510"/>
            <a:ext cx="4064000" cy="37534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en-US" altLang="zh-CN" sz="1400">
                <a:solidFill>
                  <a:srgbClr val="FF0000"/>
                </a:solidFill>
              </a:rPr>
              <a:t>全双工网络通信技术</a:t>
            </a:r>
            <a:r>
              <a:rPr lang="en-US" altLang="zh-CN" sz="1400"/>
              <a:t>WebSocket ，ws使得服务端与客户端之间存在实时双向通信能力。例如直播弹幕、在线聊天室、用户群组广播、实时消息推送，都是采用ws实现的。</a:t>
            </a:r>
            <a:endParaRPr lang="en-US" altLang="zh-CN" sz="1400"/>
          </a:p>
          <a:p>
            <a:endParaRPr lang="en-US" altLang="zh-CN" sz="1400"/>
          </a:p>
          <a:p>
            <a:pPr indent="457200"/>
            <a:r>
              <a:rPr lang="en-US" altLang="zh-CN" sz="1400"/>
              <a:t>对于上文中提出的第一件事情，在ws连接时，留存客户端session至服务端维护的哈希表sessionMap中；</a:t>
            </a:r>
            <a:endParaRPr lang="en-US" altLang="zh-CN" sz="1400"/>
          </a:p>
          <a:p>
            <a:pPr indent="457200"/>
            <a:r>
              <a:rPr lang="en-US" altLang="zh-CN" sz="1400"/>
              <a:t>对于第二件事，在需要向客户端推送消息时，调用ws的发送消息的api，向客户端发送消息。</a:t>
            </a:r>
            <a:endParaRPr lang="en-US" altLang="zh-CN" sz="1400"/>
          </a:p>
          <a:p>
            <a:endParaRPr lang="en-US" altLang="zh-CN" sz="1400"/>
          </a:p>
          <a:p>
            <a:pPr indent="457200"/>
            <a:r>
              <a:rPr lang="en-US" altLang="zh-CN" sz="1400"/>
              <a:t>ws的能力不止于此，上文提过，ws是“双向的”、“全双工的“。因此客户端也有能力通过ws向服务端发送消息，本项目的服务端司机</a:t>
            </a:r>
            <a:r>
              <a:rPr lang="en-US" altLang="zh-CN" sz="1400">
                <a:solidFill>
                  <a:srgbClr val="FF0000"/>
                </a:solidFill>
              </a:rPr>
              <a:t>实时位置更新</a:t>
            </a:r>
            <a:r>
              <a:rPr lang="en-US" altLang="zh-CN" sz="1400"/>
              <a:t>，就是用ws实现的。</a:t>
            </a:r>
            <a:endParaRPr lang="en-US" altLang="zh-CN" sz="1400"/>
          </a:p>
          <a:p>
            <a:pPr indent="457200"/>
            <a:endParaRPr lang="en-US" altLang="zh-CN" sz="1400"/>
          </a:p>
          <a:p>
            <a:pPr indent="457200"/>
            <a:endParaRPr lang="en-US" altLang="zh-CN" sz="1400"/>
          </a:p>
        </p:txBody>
      </p:sp>
      <p:pic>
        <p:nvPicPr>
          <p:cNvPr id="31" name="图片 30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72465" y="4342765"/>
            <a:ext cx="3364230" cy="172148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386580" y="969645"/>
            <a:ext cx="8990965" cy="5278755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ctangle 161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568700" y="364655"/>
            <a:ext cx="505460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路线规划</a:t>
            </a: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5111749" y="886605"/>
            <a:ext cx="1917700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5" name="Rectangle 161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307851" y="1954047"/>
            <a:ext cx="4901053" cy="3753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4572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路线规划的算法并非由我自己实现，而是采用调用第三方服务：`高德地图路线规划api` 。采用version3。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4572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高德地图路线规划api官方文档:[路径规划-API文档-开发指南-Web服务 API | 高德地图API (amap.com)](https://lbs.amap.com/api/webservice/guide/api/direction#driving)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4572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路线规划回显到地图组件上的方式很简单：传入一个经过的地理坐标点的数组，然后对其进行连线，将线路回显到地图组件上。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4572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而高德地图路线规划api就是做这件事情的,接口地址:https://restapi.amap.com/v5/direction/driving?parameters</a:t>
            </a: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383530" y="1495425"/>
            <a:ext cx="6808470" cy="4921885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852602" y="3429000"/>
            <a:ext cx="548640" cy="5094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039824" y="3429000"/>
            <a:ext cx="548640" cy="5094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227047" y="3429000"/>
            <a:ext cx="548640" cy="5094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414269" y="3429000"/>
            <a:ext cx="548640" cy="5094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481234" y="3402448"/>
            <a:ext cx="473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>
                <a:ln>
                  <a:noFill/>
                </a:ln>
                <a:blipFill>
                  <a:blip r:embed="rId1"/>
                  <a:stretch>
                    <a:fillRect/>
                  </a:stretch>
                </a:blip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4</a:t>
            </a:r>
            <a:endParaRPr kumimoji="0" lang="zh-CN" altLang="en-US" sz="2800" b="1" i="0" u="none" strike="noStrike" kern="1200" cap="none" spc="0" normalizeH="0" baseline="0" noProof="0">
              <a:ln>
                <a:noFill/>
              </a:ln>
              <a:blipFill>
                <a:blip r:embed="rId1"/>
                <a:stretch>
                  <a:fillRect/>
                </a:stretch>
              </a:blip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302276" y="3415231"/>
            <a:ext cx="473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3</a:t>
            </a:r>
            <a:endParaRPr kumimoji="0" lang="zh-CN" altLang="en-US" sz="2800" b="1" i="0" u="none" strike="noStrike" kern="1200" cap="none" spc="0" normalizeH="0" baseline="0" noProof="0">
              <a:ln>
                <a:noFill/>
              </a:ln>
              <a:blipFill>
                <a:blip r:embed="rId2"/>
                <a:stretch>
                  <a:fillRect/>
                </a:stretch>
              </a:blip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115054" y="3415231"/>
            <a:ext cx="473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2</a:t>
            </a:r>
            <a:endParaRPr kumimoji="0" lang="zh-CN" altLang="en-US" sz="2800" b="1" i="0" u="none" strike="noStrike" kern="1200" cap="none" spc="0" normalizeH="0" baseline="0" noProof="0">
              <a:ln>
                <a:noFill/>
              </a:ln>
              <a:blipFill>
                <a:blip r:embed="rId2"/>
                <a:stretch>
                  <a:fillRect/>
                </a:stretch>
              </a:blip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919567" y="3415231"/>
            <a:ext cx="473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1</a:t>
            </a:r>
            <a:endParaRPr kumimoji="0" lang="zh-CN" altLang="en-US" sz="2800" b="1" i="0" u="none" strike="noStrike" kern="1200" cap="none" spc="0" normalizeH="0" baseline="0" noProof="0">
              <a:ln>
                <a:noFill/>
              </a:ln>
              <a:blipFill>
                <a:blip r:embed="rId2"/>
                <a:stretch>
                  <a:fillRect/>
                </a:stretch>
              </a:blip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6" name="Rectangle 161"/>
          <p:cNvSpPr>
            <a:spLocks noChangeArrowheads="1"/>
          </p:cNvSpPr>
          <p:nvPr/>
        </p:nvSpPr>
        <p:spPr bwMode="auto">
          <a:xfrm>
            <a:off x="2548887" y="4059713"/>
            <a:ext cx="1156069" cy="4298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id-ID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system requirements</a:t>
            </a:r>
            <a:endParaRPr kumimoji="0" lang="id-ID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20" name="Rectangle 161"/>
          <p:cNvSpPr>
            <a:spLocks noChangeArrowheads="1"/>
          </p:cNvSpPr>
          <p:nvPr/>
        </p:nvSpPr>
        <p:spPr bwMode="auto">
          <a:xfrm>
            <a:off x="4773724" y="4064998"/>
            <a:ext cx="1156069" cy="4298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id-ID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 system architecture</a:t>
            </a:r>
            <a:endParaRPr kumimoji="0" lang="en-US" altLang="id-ID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22" name="Rectangle 161"/>
          <p:cNvSpPr>
            <a:spLocks noChangeArrowheads="1"/>
          </p:cNvSpPr>
          <p:nvPr/>
        </p:nvSpPr>
        <p:spPr bwMode="auto">
          <a:xfrm>
            <a:off x="6960946" y="4064998"/>
            <a:ext cx="1156069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 aporia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26" name="Rectangle 161"/>
          <p:cNvSpPr>
            <a:spLocks noChangeArrowheads="1"/>
          </p:cNvSpPr>
          <p:nvPr/>
        </p:nvSpPr>
        <p:spPr bwMode="auto">
          <a:xfrm>
            <a:off x="9129361" y="4064998"/>
            <a:ext cx="1156069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software test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0" name="任意多边形 29"/>
          <p:cNvSpPr/>
          <p:nvPr/>
        </p:nvSpPr>
        <p:spPr>
          <a:xfrm>
            <a:off x="1863493" y="4535"/>
            <a:ext cx="8927152" cy="2771347"/>
          </a:xfrm>
          <a:custGeom>
            <a:avLst/>
            <a:gdLst>
              <a:gd name="connsiteX0" fmla="*/ 0 w 8927152"/>
              <a:gd name="connsiteY0" fmla="*/ 0 h 2771347"/>
              <a:gd name="connsiteX1" fmla="*/ 8927152 w 8927152"/>
              <a:gd name="connsiteY1" fmla="*/ 0 h 2771347"/>
              <a:gd name="connsiteX2" fmla="*/ 8849663 w 8927152"/>
              <a:gd name="connsiteY2" fmla="*/ 160857 h 2771347"/>
              <a:gd name="connsiteX3" fmla="*/ 4463576 w 8927152"/>
              <a:gd name="connsiteY3" fmla="*/ 2771347 h 2771347"/>
              <a:gd name="connsiteX4" fmla="*/ 77489 w 8927152"/>
              <a:gd name="connsiteY4" fmla="*/ 160857 h 2771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27152" h="2771347">
                <a:moveTo>
                  <a:pt x="0" y="0"/>
                </a:moveTo>
                <a:lnTo>
                  <a:pt x="8927152" y="0"/>
                </a:lnTo>
                <a:lnTo>
                  <a:pt x="8849663" y="160857"/>
                </a:lnTo>
                <a:cubicBezTo>
                  <a:pt x="8004977" y="1715782"/>
                  <a:pt x="6357547" y="2771347"/>
                  <a:pt x="4463576" y="2771347"/>
                </a:cubicBezTo>
                <a:cubicBezTo>
                  <a:pt x="2569605" y="2771347"/>
                  <a:pt x="922174" y="1715782"/>
                  <a:pt x="77489" y="160857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  <a:effectLst>
            <a:glow rad="63500">
              <a:schemeClr val="tx2">
                <a:alpha val="40000"/>
              </a:schemeClr>
            </a:glow>
            <a:outerShdw blurRad="50800" dir="2820000" sx="102000" sy="102000" algn="ctr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5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2.96296E-6 L -2.29167E-6 0.05348 " pathEditMode="relative" rAng="0" ptsTypes="AA">
                                      <p:cBhvr>
                                        <p:cTn id="47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6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allAtOnce"/>
      <p:bldP spid="16" grpId="1" build="allAtOnce"/>
      <p:bldP spid="20" grpId="0" build="allAtOnce"/>
      <p:bldP spid="20" grpId="1" build="allAtOnce"/>
      <p:bldP spid="22" grpId="0" build="allAtOnce"/>
      <p:bldP spid="22" grpId="1" build="allAtOnce"/>
      <p:bldP spid="26" grpId="0" build="allAtOnce"/>
      <p:bldP spid="26" grpId="1" build="allAtOnce"/>
      <p:bldP spid="30" grpId="0" animBg="1"/>
      <p:bldP spid="30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927718" y="1702109"/>
            <a:ext cx="4063382" cy="4063382"/>
            <a:chOff x="2477118" y="1168709"/>
            <a:chExt cx="4063382" cy="4063382"/>
          </a:xfrm>
        </p:grpSpPr>
        <p:sp>
          <p:nvSpPr>
            <p:cNvPr id="4" name="流程图: 接点 3"/>
            <p:cNvSpPr/>
            <p:nvPr/>
          </p:nvSpPr>
          <p:spPr>
            <a:xfrm>
              <a:off x="2477118" y="1168709"/>
              <a:ext cx="4063382" cy="4063382"/>
            </a:xfrm>
            <a:prstGeom prst="flowChartConnector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2" name="流程图: 接点 1"/>
            <p:cNvSpPr/>
            <p:nvPr/>
          </p:nvSpPr>
          <p:spPr>
            <a:xfrm>
              <a:off x="2769218" y="1460809"/>
              <a:ext cx="3479182" cy="3479182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1773376" y="1327987"/>
            <a:ext cx="424343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700" b="1" i="0" u="none" strike="noStrike" kern="1200" cap="none" spc="0" normalizeH="0" baseline="0" noProof="0">
                <a:ln>
                  <a:noFill/>
                </a:ln>
                <a:blipFill>
                  <a:blip r:embed="rId1"/>
                  <a:stretch>
                    <a:fillRect/>
                  </a:stretch>
                </a:blip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4</a:t>
            </a:r>
            <a:endParaRPr kumimoji="0" lang="zh-CN" altLang="en-US" sz="28700" b="1" i="0" u="none" strike="noStrike" kern="1200" cap="none" spc="0" normalizeH="0" baseline="0" noProof="0">
              <a:ln>
                <a:noFill/>
              </a:ln>
              <a:blipFill>
                <a:blip r:embed="rId1"/>
                <a:stretch>
                  <a:fillRect/>
                </a:stretch>
              </a:blip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7" name="Rectangle 161"/>
          <p:cNvSpPr>
            <a:spLocks noChangeArrowheads="1"/>
          </p:cNvSpPr>
          <p:nvPr/>
        </p:nvSpPr>
        <p:spPr bwMode="auto">
          <a:xfrm>
            <a:off x="6656184" y="3695700"/>
            <a:ext cx="4457756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id-ID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软件测试</a:t>
            </a:r>
            <a:r>
              <a:rPr kumimoji="0" lang="id-ID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 </a:t>
            </a:r>
            <a:endParaRPr kumimoji="0" lang="id-ID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8" name="Rectangle 161"/>
          <p:cNvSpPr>
            <a:spLocks noChangeArrowheads="1"/>
          </p:cNvSpPr>
          <p:nvPr/>
        </p:nvSpPr>
        <p:spPr bwMode="auto">
          <a:xfrm>
            <a:off x="6096000" y="3120786"/>
            <a:ext cx="5396949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id-ID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S</a:t>
            </a:r>
            <a:r>
              <a:rPr kumimoji="0" lang="en-US" altLang="id-ID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oftware Test</a:t>
            </a:r>
            <a:endParaRPr kumimoji="0" lang="en-US" altLang="id-ID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9" name="任意多边形 8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 rot="5400000" flipV="1">
            <a:off x="5950481" y="3596455"/>
            <a:ext cx="1662751" cy="251344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 w="12700" cap="flat" cmpd="sng" algn="ctr">
            <a:gradFill>
              <a:gsLst>
                <a:gs pos="0">
                  <a:srgbClr val="C00000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19005 L 0 -2.59259E-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5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 animBg="1"/>
      <p:bldP spid="9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42" t="49529" r="1"/>
          <a:stretch>
            <a:fillRect/>
          </a:stretch>
        </p:blipFill>
        <p:spPr>
          <a:xfrm>
            <a:off x="-17253" y="-34506"/>
            <a:ext cx="12209253" cy="369210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166459" y="2482003"/>
            <a:ext cx="2380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WHAT IS A SOLUTION</a:t>
            </a: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6" name="Rectangle 161"/>
          <p:cNvSpPr>
            <a:spLocks noChangeArrowheads="1"/>
          </p:cNvSpPr>
          <p:nvPr/>
        </p:nvSpPr>
        <p:spPr bwMode="auto">
          <a:xfrm>
            <a:off x="7979956" y="3055964"/>
            <a:ext cx="2436105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Lorem ipsum dolor sit amet, consectetur adipiscing elit, </a:t>
            </a:r>
            <a:r>
              <a:rPr kumimoji="0" lang="id-ID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sed 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,</a:t>
            </a:r>
            <a:r>
              <a:rPr kumimoji="0" lang="id-ID" altLang="zh-CN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 Lorem ipsum dolor sit amet, consectetur adipiscing elit, sed </a:t>
            </a:r>
            <a:endParaRPr kumimoji="0" lang="id-ID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53865" y="1367031"/>
            <a:ext cx="10067016" cy="4581138"/>
          </a:xfrm>
          <a:prstGeom prst="rect">
            <a:avLst/>
          </a:prstGeom>
          <a:solidFill>
            <a:schemeClr val="bg1"/>
          </a:solidFill>
          <a:ln>
            <a:solidFill>
              <a:srgbClr val="F0F0F0"/>
            </a:solidFill>
          </a:ln>
          <a:effectLst>
            <a:glow rad="25400">
              <a:schemeClr val="bg1">
                <a:lumMod val="95000"/>
                <a:alpha val="40000"/>
              </a:schemeClr>
            </a:glow>
            <a:outerShdw blurRad="63500" sx="102000" sy="102000" algn="ctr" rotWithShape="0">
              <a:prstClr val="black">
                <a:alpha val="5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 w="0"/>
              <a:solidFill>
                <a:srgbClr val="000000"/>
              </a:solidFill>
              <a:effectLst>
                <a:outerShdw blurRad="38100" dist="19050" dir="2700000" algn="tl" rotWithShape="0">
                  <a:srgbClr val="000000">
                    <a:alpha val="40000"/>
                  </a:srgbClr>
                </a:outerShdw>
              </a:effectLst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993990" y="2680725"/>
            <a:ext cx="2436105" cy="1587684"/>
            <a:chOff x="1301659" y="2814766"/>
            <a:chExt cx="2436105" cy="1587684"/>
          </a:xfrm>
        </p:grpSpPr>
        <p:sp>
          <p:nvSpPr>
            <p:cNvPr id="7" name="文本框 6"/>
            <p:cNvSpPr txBox="1"/>
            <p:nvPr/>
          </p:nvSpPr>
          <p:spPr>
            <a:xfrm>
              <a:off x="1356873" y="2814766"/>
              <a:ext cx="238089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客户端</a:t>
              </a:r>
              <a:r>
                <a: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测试</a:t>
              </a: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8" name="Rectangle 161"/>
            <p:cNvSpPr>
              <a:spLocks noChangeArrowheads="1"/>
            </p:cNvSpPr>
            <p:nvPr/>
          </p:nvSpPr>
          <p:spPr bwMode="auto">
            <a:xfrm>
              <a:off x="1301659" y="3880480"/>
              <a:ext cx="2436105" cy="521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主要测试客户端和服务端交互逻辑是否正常</a:t>
              </a:r>
              <a:endPara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1794721" y="3496303"/>
              <a:ext cx="1449977" cy="14443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876890" y="2688009"/>
            <a:ext cx="2519499" cy="1795665"/>
            <a:chOff x="1301659" y="2822050"/>
            <a:chExt cx="2519499" cy="1795665"/>
          </a:xfrm>
        </p:grpSpPr>
        <p:sp>
          <p:nvSpPr>
            <p:cNvPr id="12" name="文本框 11"/>
            <p:cNvSpPr txBox="1"/>
            <p:nvPr/>
          </p:nvSpPr>
          <p:spPr>
            <a:xfrm>
              <a:off x="1440267" y="2822050"/>
              <a:ext cx="238089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接口测试</a:t>
              </a: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3" name="Rectangle 161"/>
            <p:cNvSpPr>
              <a:spLocks noChangeArrowheads="1"/>
            </p:cNvSpPr>
            <p:nvPr/>
          </p:nvSpPr>
          <p:spPr bwMode="auto">
            <a:xfrm>
              <a:off x="1301659" y="3880480"/>
              <a:ext cx="2436105" cy="737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主要测试服务端接口是否能合理地处理请求（包括异常值、边界值等）</a:t>
              </a:r>
              <a:endPara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959821" y="3496303"/>
              <a:ext cx="1449977" cy="14443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7759547" y="2699775"/>
            <a:ext cx="2436348" cy="1783899"/>
            <a:chOff x="1301416" y="2833816"/>
            <a:chExt cx="2436348" cy="1783899"/>
          </a:xfrm>
        </p:grpSpPr>
        <p:sp>
          <p:nvSpPr>
            <p:cNvPr id="16" name="文本框 15"/>
            <p:cNvSpPr txBox="1"/>
            <p:nvPr/>
          </p:nvSpPr>
          <p:spPr>
            <a:xfrm>
              <a:off x="1301416" y="2833816"/>
              <a:ext cx="238089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压力测试</a:t>
              </a: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7" name="Rectangle 161"/>
            <p:cNvSpPr>
              <a:spLocks noChangeArrowheads="1"/>
            </p:cNvSpPr>
            <p:nvPr/>
          </p:nvSpPr>
          <p:spPr bwMode="auto">
            <a:xfrm>
              <a:off x="1301659" y="3880480"/>
              <a:ext cx="2436105" cy="737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主要测试服务器性能，包括高qps下的服务器行为，以及线程并发问题</a:t>
              </a:r>
              <a:endPara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1794721" y="3496303"/>
              <a:ext cx="1449977" cy="14443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1046298" y="1350883"/>
            <a:ext cx="10074583" cy="31523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任意多边形 29"/>
          <p:cNvSpPr/>
          <p:nvPr/>
        </p:nvSpPr>
        <p:spPr>
          <a:xfrm flipV="1">
            <a:off x="1896167" y="4086653"/>
            <a:ext cx="8927152" cy="2771347"/>
          </a:xfrm>
          <a:custGeom>
            <a:avLst/>
            <a:gdLst>
              <a:gd name="connsiteX0" fmla="*/ 0 w 8927152"/>
              <a:gd name="connsiteY0" fmla="*/ 0 h 2771347"/>
              <a:gd name="connsiteX1" fmla="*/ 8927152 w 8927152"/>
              <a:gd name="connsiteY1" fmla="*/ 0 h 2771347"/>
              <a:gd name="connsiteX2" fmla="*/ 8849663 w 8927152"/>
              <a:gd name="connsiteY2" fmla="*/ 160857 h 2771347"/>
              <a:gd name="connsiteX3" fmla="*/ 4463576 w 8927152"/>
              <a:gd name="connsiteY3" fmla="*/ 2771347 h 2771347"/>
              <a:gd name="connsiteX4" fmla="*/ 77489 w 8927152"/>
              <a:gd name="connsiteY4" fmla="*/ 160857 h 2771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27152" h="2771347">
                <a:moveTo>
                  <a:pt x="0" y="0"/>
                </a:moveTo>
                <a:lnTo>
                  <a:pt x="8927152" y="0"/>
                </a:lnTo>
                <a:lnTo>
                  <a:pt x="8849663" y="160857"/>
                </a:lnTo>
                <a:cubicBezTo>
                  <a:pt x="8004977" y="1715782"/>
                  <a:pt x="6357547" y="2771347"/>
                  <a:pt x="4463576" y="2771347"/>
                </a:cubicBezTo>
                <a:cubicBezTo>
                  <a:pt x="2569605" y="2771347"/>
                  <a:pt x="922174" y="1715782"/>
                  <a:pt x="77489" y="160857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  <a:effectLst>
            <a:glow rad="63500">
              <a:schemeClr val="tx2">
                <a:alpha val="40000"/>
              </a:schemeClr>
            </a:glow>
            <a:outerShdw blurRad="50800" dir="2820000" sx="102000" sy="102000" algn="ctr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642781" y="2359604"/>
            <a:ext cx="30643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THANK YOU</a:t>
            </a:r>
            <a:endParaRPr lang="zh-CN" altLang="en-US" sz="3200" b="1"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3.33333E-6 L -4.58333E-6 0.05347 " pathEditMode="relative" rAng="0" ptsTypes="AA">
                                      <p:cBhvr>
                                        <p:cTn id="11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6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0" grpId="1" animBg="1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927718" y="1702109"/>
            <a:ext cx="4063382" cy="4063382"/>
            <a:chOff x="2477118" y="1168709"/>
            <a:chExt cx="4063382" cy="4063382"/>
          </a:xfrm>
        </p:grpSpPr>
        <p:sp>
          <p:nvSpPr>
            <p:cNvPr id="4" name="流程图: 接点 3"/>
            <p:cNvSpPr/>
            <p:nvPr/>
          </p:nvSpPr>
          <p:spPr>
            <a:xfrm>
              <a:off x="2477118" y="1168709"/>
              <a:ext cx="4063382" cy="4063382"/>
            </a:xfrm>
            <a:prstGeom prst="flowChartConnector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2" name="流程图: 接点 1"/>
            <p:cNvSpPr/>
            <p:nvPr/>
          </p:nvSpPr>
          <p:spPr>
            <a:xfrm>
              <a:off x="2769218" y="1460809"/>
              <a:ext cx="3479182" cy="3479182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1858592" y="1327987"/>
            <a:ext cx="424343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700" b="1" i="0" u="none" strike="noStrike" kern="1200" cap="none" spc="0" normalizeH="0" baseline="0" noProof="0">
                <a:ln>
                  <a:noFill/>
                </a:ln>
                <a:blipFill>
                  <a:blip r:embed="rId1"/>
                  <a:stretch>
                    <a:fillRect/>
                  </a:stretch>
                </a:blip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1</a:t>
            </a:r>
            <a:endParaRPr kumimoji="0" lang="zh-CN" altLang="en-US" sz="28700" b="1" i="0" u="none" strike="noStrike" kern="1200" cap="none" spc="0" normalizeH="0" baseline="0" noProof="0">
              <a:ln>
                <a:noFill/>
              </a:ln>
              <a:blipFill>
                <a:blip r:embed="rId1"/>
                <a:stretch>
                  <a:fillRect/>
                </a:stretch>
              </a:blip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7" name="Rectangle 161"/>
          <p:cNvSpPr>
            <a:spLocks noChangeArrowheads="1"/>
          </p:cNvSpPr>
          <p:nvPr/>
        </p:nvSpPr>
        <p:spPr bwMode="auto">
          <a:xfrm>
            <a:off x="6656184" y="3695700"/>
            <a:ext cx="4457756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id-ID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系统需求</a:t>
            </a:r>
            <a:r>
              <a:rPr kumimoji="0" lang="id-ID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 </a:t>
            </a:r>
            <a:endParaRPr kumimoji="0" lang="id-ID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8" name="Rectangle 161"/>
          <p:cNvSpPr>
            <a:spLocks noChangeArrowheads="1"/>
          </p:cNvSpPr>
          <p:nvPr/>
        </p:nvSpPr>
        <p:spPr bwMode="auto">
          <a:xfrm>
            <a:off x="6096000" y="3120786"/>
            <a:ext cx="5396949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id-ID" sz="24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S</a:t>
            </a:r>
            <a:r>
              <a:rPr lang="id-ID" sz="24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ystem </a:t>
            </a:r>
            <a:r>
              <a:rPr lang="en-US" altLang="id-ID" sz="24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R</a:t>
            </a:r>
            <a:r>
              <a:rPr lang="id-ID" sz="24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equirements</a:t>
            </a:r>
            <a:endParaRPr kumimoji="0" lang="id-ID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9" name="任意多边形 8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 rot="5400000" flipV="1">
            <a:off x="5950481" y="3596455"/>
            <a:ext cx="1662751" cy="251344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 w="12700" cap="flat" cmpd="sng" algn="ctr">
            <a:gradFill>
              <a:gsLst>
                <a:gs pos="0">
                  <a:srgbClr val="C00000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19005 L 0 -2.59259E-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5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 animBg="1"/>
      <p:bldP spid="9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61"/>
          <p:cNvSpPr>
            <a:spLocks noChangeArrowheads="1"/>
          </p:cNvSpPr>
          <p:nvPr/>
        </p:nvSpPr>
        <p:spPr bwMode="auto">
          <a:xfrm>
            <a:off x="13834" y="166058"/>
            <a:ext cx="215206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系统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需求</a:t>
            </a: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pic>
        <p:nvPicPr>
          <p:cNvPr id="2" name="图片 2"/>
          <p:cNvPicPr/>
          <p:nvPr>
            <p:custDataLst>
              <p:tags r:id="rId1"/>
            </p:custData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3730" y="892175"/>
            <a:ext cx="4095750" cy="19634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348615" y="783590"/>
            <a:ext cx="6096000" cy="46774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endParaRPr lang="zh-CN" altLang="en-US" sz="1400"/>
          </a:p>
          <a:p>
            <a:r>
              <a:rPr lang="zh-CN" altLang="en-US" b="1"/>
              <a:t>核心业务</a:t>
            </a:r>
            <a:endParaRPr lang="zh-CN" altLang="en-US" b="1"/>
          </a:p>
          <a:p>
            <a:endParaRPr lang="zh-CN" altLang="en-US" sz="1400"/>
          </a:p>
          <a:p>
            <a:r>
              <a:rPr lang="zh-CN" altLang="en-US" sz="1400"/>
              <a:t>1. 乘客用户发起约车请求</a:t>
            </a:r>
            <a:endParaRPr lang="zh-CN" altLang="en-US" sz="1400"/>
          </a:p>
          <a:p>
            <a:r>
              <a:rPr lang="zh-CN" altLang="en-US" sz="1400"/>
              <a:t>2. 司机用户点击开始听单（开始听单指：向服务端表达自己准备好接单的意愿）</a:t>
            </a:r>
            <a:endParaRPr lang="zh-CN" altLang="en-US" sz="1400"/>
          </a:p>
          <a:p>
            <a:r>
              <a:rPr lang="zh-CN" altLang="en-US" sz="1400"/>
              <a:t>3. 服务端进行约车请求的调度、派发</a:t>
            </a:r>
            <a:endParaRPr lang="zh-CN" altLang="en-US" sz="1400"/>
          </a:p>
          <a:p>
            <a:r>
              <a:rPr lang="zh-CN" altLang="en-US" sz="1400"/>
              <a:t>4. 司机用户接到订单</a:t>
            </a:r>
            <a:endParaRPr lang="zh-CN" altLang="en-US" sz="1400"/>
          </a:p>
          <a:p>
            <a:r>
              <a:rPr lang="zh-CN" altLang="en-US" sz="1400"/>
              <a:t>    1. 司机用户拒绝订单，该约车请求重新排队，该司机不会再接到该约车请求，对于当前的约车请求而言</a:t>
            </a:r>
            <a:r>
              <a:rPr lang="en-US" altLang="zh-CN" sz="1400"/>
              <a:t> </a:t>
            </a:r>
            <a:r>
              <a:rPr lang="en-US" altLang="zh-CN" sz="1400">
                <a:solidFill>
                  <a:srgbClr val="FF0000"/>
                </a:solidFill>
              </a:rPr>
              <a:t>end</a:t>
            </a:r>
            <a:endParaRPr lang="zh-CN" altLang="en-US" sz="1400"/>
          </a:p>
          <a:p>
            <a:r>
              <a:rPr lang="zh-CN" altLang="en-US" sz="1400"/>
              <a:t>    2. 司机用户接受订单，继续</a:t>
            </a:r>
            <a:endParaRPr lang="zh-CN" altLang="en-US" sz="1400"/>
          </a:p>
          <a:p>
            <a:r>
              <a:rPr lang="zh-CN" altLang="en-US" sz="1400"/>
              <a:t>5. 司机用户向服务端汇报其接到乘客</a:t>
            </a:r>
            <a:endParaRPr lang="zh-CN" altLang="en-US" sz="1400"/>
          </a:p>
          <a:p>
            <a:r>
              <a:rPr lang="zh-CN" altLang="en-US" sz="1400"/>
              <a:t>6. 司机用户在到达目的地（附近）后提交订单</a:t>
            </a:r>
            <a:endParaRPr lang="zh-CN" altLang="en-US" sz="1400"/>
          </a:p>
          <a:p>
            <a:r>
              <a:rPr lang="zh-CN" altLang="en-US" sz="1400"/>
              <a:t>7. 乘客用户提交评价（也可以选择不评价）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α. 乘客用户取消指定约车请求：则对应约车请求与相关订单 </a:t>
            </a:r>
            <a:r>
              <a:rPr lang="en-US" altLang="zh-CN" sz="1400">
                <a:solidFill>
                  <a:srgbClr val="FF0000"/>
                </a:solidFill>
              </a:rPr>
              <a:t>end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β. 司机用户取消指定订单：对应约车请求重新排队，相关订单 </a:t>
            </a:r>
            <a:r>
              <a:rPr lang="en-US" altLang="zh-CN" sz="1400">
                <a:solidFill>
                  <a:srgbClr val="FF0000"/>
                </a:solidFill>
              </a:rPr>
              <a:t>end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γ. 司机用户结束听单(向服务端表达自己直到下一次开始听单前不再接单的意愿）</a:t>
            </a:r>
            <a:endParaRPr lang="zh-CN" altLang="en-US" sz="1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" name="Rectangle 161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3834" y="166058"/>
            <a:ext cx="215206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系统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需求</a:t>
            </a: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pic>
        <p:nvPicPr>
          <p:cNvPr id="2" name="图片 2"/>
          <p:cNvPicPr/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3730" y="892175"/>
            <a:ext cx="4095750" cy="19634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348615" y="783590"/>
            <a:ext cx="6096000" cy="30149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endParaRPr lang="zh-CN" altLang="en-US" sz="1400"/>
          </a:p>
          <a:p>
            <a:r>
              <a:rPr lang="zh-CN" altLang="en-US" b="1"/>
              <a:t>非核心业务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sz="1400"/>
              <a:t>1. 获取验证码（没有调用付费api）</a:t>
            </a:r>
            <a:endParaRPr lang="zh-CN" altLang="en-US" sz="1400"/>
          </a:p>
          <a:p>
            <a:r>
              <a:rPr lang="zh-CN" altLang="en-US" sz="1400"/>
              <a:t>2. 司乘注册</a:t>
            </a:r>
            <a:endParaRPr lang="zh-CN" altLang="en-US" sz="1400"/>
          </a:p>
          <a:p>
            <a:r>
              <a:rPr lang="zh-CN" altLang="en-US" sz="1400"/>
              <a:t>3. 司乘登陆</a:t>
            </a:r>
            <a:endParaRPr lang="zh-CN" altLang="en-US" sz="1400"/>
          </a:p>
          <a:p>
            <a:r>
              <a:rPr lang="zh-CN" altLang="en-US" sz="1400"/>
              <a:t>4. 司机驾照注册（没有注册驾照的司机无法注册车辆）</a:t>
            </a:r>
            <a:endParaRPr lang="zh-CN" altLang="en-US" sz="1400"/>
          </a:p>
          <a:p>
            <a:r>
              <a:rPr lang="zh-CN" altLang="en-US" sz="1400"/>
              <a:t>5. 司机车辆注册（没有注册车辆的司机无法开始听单）</a:t>
            </a:r>
            <a:endParaRPr lang="zh-CN" altLang="en-US" sz="1400"/>
          </a:p>
          <a:p>
            <a:r>
              <a:rPr lang="zh-CN" altLang="en-US" sz="1400"/>
              <a:t>6. 司乘客户端回显已完成订单内容</a:t>
            </a:r>
            <a:endParaRPr lang="zh-CN" altLang="en-US" sz="1400"/>
          </a:p>
          <a:p>
            <a:r>
              <a:rPr lang="zh-CN" altLang="en-US" sz="1400"/>
              <a:t>7. 司乘删除已完成订单</a:t>
            </a:r>
            <a:endParaRPr lang="zh-CN" altLang="en-US" sz="1400"/>
          </a:p>
          <a:p>
            <a:r>
              <a:rPr lang="zh-CN" altLang="en-US" sz="1400"/>
              <a:t>8. 司机车辆形式路线规划（高德地图api）</a:t>
            </a:r>
            <a:endParaRPr lang="zh-CN" altLang="en-US" sz="1400"/>
          </a:p>
          <a:p>
            <a:r>
              <a:rPr lang="zh-CN" altLang="en-US" sz="1400"/>
              <a:t>9. 回显乘客对订单的评价（乘客评价方面已经纳入了核心业务流程生命周期中）</a:t>
            </a:r>
            <a:endParaRPr lang="zh-CN" altLang="en-US" sz="1400"/>
          </a:p>
        </p:txBody>
      </p:sp>
    </p:spTree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927718" y="1702109"/>
            <a:ext cx="4063382" cy="4063382"/>
            <a:chOff x="2477118" y="1168709"/>
            <a:chExt cx="4063382" cy="4063382"/>
          </a:xfrm>
        </p:grpSpPr>
        <p:sp>
          <p:nvSpPr>
            <p:cNvPr id="4" name="流程图: 接点 3"/>
            <p:cNvSpPr/>
            <p:nvPr/>
          </p:nvSpPr>
          <p:spPr>
            <a:xfrm>
              <a:off x="2477118" y="1168709"/>
              <a:ext cx="4063382" cy="4063382"/>
            </a:xfrm>
            <a:prstGeom prst="flowChartConnector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2" name="流程图: 接点 1"/>
            <p:cNvSpPr/>
            <p:nvPr/>
          </p:nvSpPr>
          <p:spPr>
            <a:xfrm>
              <a:off x="2769218" y="1460809"/>
              <a:ext cx="3479182" cy="3479182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1858592" y="1479336"/>
            <a:ext cx="424343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700" b="1" i="0" u="none" strike="noStrike" kern="1200" cap="none" spc="0" normalizeH="0" baseline="0" noProof="0">
                <a:ln>
                  <a:noFill/>
                </a:ln>
                <a:blipFill>
                  <a:blip r:embed="rId1"/>
                  <a:stretch>
                    <a:fillRect/>
                  </a:stretch>
                </a:blip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2</a:t>
            </a:r>
            <a:endParaRPr kumimoji="0" lang="zh-CN" altLang="en-US" sz="28700" b="1" i="0" u="none" strike="noStrike" kern="1200" cap="none" spc="0" normalizeH="0" baseline="0" noProof="0">
              <a:ln>
                <a:noFill/>
              </a:ln>
              <a:blipFill>
                <a:blip r:embed="rId1"/>
                <a:stretch>
                  <a:fillRect/>
                </a:stretch>
              </a:blip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7" name="Rectangle 161"/>
          <p:cNvSpPr>
            <a:spLocks noChangeArrowheads="1"/>
          </p:cNvSpPr>
          <p:nvPr/>
        </p:nvSpPr>
        <p:spPr bwMode="auto">
          <a:xfrm>
            <a:off x="6656184" y="3695700"/>
            <a:ext cx="4457756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系统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架构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8" name="Rectangle 161"/>
          <p:cNvSpPr>
            <a:spLocks noChangeArrowheads="1"/>
          </p:cNvSpPr>
          <p:nvPr/>
        </p:nvSpPr>
        <p:spPr bwMode="auto">
          <a:xfrm>
            <a:off x="6096000" y="3120786"/>
            <a:ext cx="5396949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id-ID" sz="24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System Architecture</a:t>
            </a:r>
            <a:endParaRPr kumimoji="0" lang="id-ID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9" name="任意多边形 8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 rot="5400000" flipV="1">
            <a:off x="5950481" y="3596455"/>
            <a:ext cx="1662751" cy="251344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 w="12700" cap="flat" cmpd="sng" algn="ctr">
            <a:gradFill>
              <a:gsLst>
                <a:gs pos="0">
                  <a:srgbClr val="C00000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19005 L 0 -2.59259E-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5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 animBg="1"/>
      <p:bldP spid="9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425950" y="3341370"/>
            <a:ext cx="3365500" cy="3218180"/>
          </a:xfrm>
          <a:prstGeom prst="rect">
            <a:avLst/>
          </a:prstGeom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50" y="1072090"/>
            <a:ext cx="3365500" cy="20193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800" y="1071880"/>
            <a:ext cx="3365500" cy="20193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9850" y="1071880"/>
            <a:ext cx="3365500" cy="20193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8" name="ïşḻïďê-文本框 17"/>
          <p:cNvSpPr txBox="1"/>
          <p:nvPr/>
        </p:nvSpPr>
        <p:spPr>
          <a:xfrm>
            <a:off x="4865130" y="613014"/>
            <a:ext cx="2486277" cy="458793"/>
          </a:xfrm>
          <a:prstGeom prst="rect">
            <a:avLst/>
          </a:prstGeom>
        </p:spPr>
        <p:txBody>
          <a:bodyPr wrap="none" lIns="72000" tIns="72000" rIns="72000" bIns="72000" anchor="ctr" anchorCtr="0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系统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架构</a:t>
            </a: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9" name="ïşḻïďê-文本框 26"/>
          <p:cNvSpPr txBox="1"/>
          <p:nvPr/>
        </p:nvSpPr>
        <p:spPr>
          <a:xfrm>
            <a:off x="2890734" y="947982"/>
            <a:ext cx="6435070" cy="458793"/>
          </a:xfrm>
          <a:prstGeom prst="rect">
            <a:avLst/>
          </a:prstGeom>
        </p:spPr>
        <p:txBody>
          <a:bodyPr wrap="square" lIns="72000" tIns="72000" rIns="72000" bIns="72000" anchor="ctr" anchorCtr="0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id-ID" altLang="zh-CN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 </a:t>
            </a:r>
            <a:endParaRPr kumimoji="0" lang="id-ID" altLang="zh-CN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42" name="Rectangle 161"/>
          <p:cNvSpPr>
            <a:spLocks noChangeArrowheads="1"/>
          </p:cNvSpPr>
          <p:nvPr/>
        </p:nvSpPr>
        <p:spPr bwMode="auto">
          <a:xfrm>
            <a:off x="4425950" y="3515995"/>
            <a:ext cx="3339465" cy="259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3.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数据源方面，采用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多数据源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。对于重要但读写较少的数据，基于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MySQL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磁盘数据库实现数据持久化；对于临时的但读写较多的数据，基于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Redis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内存数据库实现快I/O操作。在数据源操作框架方面，MySQL数据源采用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Mybatis-plus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框架，Redis采用基于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lettuce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的客户端。</a:t>
            </a: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4.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第三方服务方面，采用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高德地图API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作为精准定位、实时位置监听、地图展示、地图标注、路线规划等功能的解决方案。</a:t>
            </a: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44" name="Rectangle 161"/>
          <p:cNvSpPr>
            <a:spLocks noChangeArrowheads="1"/>
          </p:cNvSpPr>
          <p:nvPr/>
        </p:nvSpPr>
        <p:spPr bwMode="auto">
          <a:xfrm>
            <a:off x="8733790" y="3341370"/>
            <a:ext cx="2837180" cy="2397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5.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中间件方面，对于数据传输、数据转换功能，采用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hu-tool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作为解决方案；对于并发情况下的池化需求（线程池、数据库连接池），采用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commons-pool2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作为解决方案。</a:t>
            </a: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6.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测试方面，采用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HbuilderX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作为客户端图形界面测试工具；采用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Postman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作为网络请求接口测试工具；采用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Jmeter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作为压力测试、性能测试工具。</a:t>
            </a: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" name="Rectangle 161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711835" y="3648075"/>
            <a:ext cx="2986405" cy="2715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1.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客户端采用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uniapp框架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，可以一次编码，多次条件编译到各个不同平台运行，本项目主要面向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安卓app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产品市场</a:t>
            </a:r>
            <a:r>
              <a:rPr kumimoji="0" lang="zh-CN" alt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。</a:t>
            </a: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2.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服务端采用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spring框架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 ，采取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单体架构 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，服务端架构上采取spring主流的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Model-View-Service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模块化解决方案。同时自主开发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算法模块</a:t>
            </a:r>
            <a:r>
              <a: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 ，专门负责项目中最核心的派单业务。其余工具类模块不再赘述。</a:t>
            </a: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4" name="Rectangle 161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00685" y="3341370"/>
            <a:ext cx="3970655" cy="306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本次课设采用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Client/Server前后端分离架构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 。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</p:spTree>
    <p:custDataLst>
      <p:tags r:id="rId6"/>
    </p:custData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2" grpId="1"/>
      <p:bldP spid="44" grpId="0"/>
      <p:bldP spid="44" grpId="1"/>
      <p:bldP spid="3" grpId="0"/>
      <p:bldP spid="3" grpId="1"/>
      <p:bldP spid="4" grpId="0"/>
      <p:bldP spid="4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ïşḻïďê-文本框 17"/>
          <p:cNvSpPr txBox="1"/>
          <p:nvPr/>
        </p:nvSpPr>
        <p:spPr>
          <a:xfrm>
            <a:off x="4812878" y="547700"/>
            <a:ext cx="2486277" cy="458793"/>
          </a:xfrm>
          <a:prstGeom prst="rect">
            <a:avLst/>
          </a:prstGeom>
        </p:spPr>
        <p:txBody>
          <a:bodyPr wrap="none" lIns="72000" tIns="72000" rIns="72000" bIns="72000" anchor="ctr" anchorCtr="0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系统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架构</a:t>
            </a: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971601" y="2653209"/>
            <a:ext cx="1384663" cy="1489166"/>
            <a:chOff x="1071155" y="1907175"/>
            <a:chExt cx="1384663" cy="1489166"/>
          </a:xfrm>
        </p:grpSpPr>
        <p:sp>
          <p:nvSpPr>
            <p:cNvPr id="11" name="圆角矩形 10"/>
            <p:cNvSpPr/>
            <p:nvPr/>
          </p:nvSpPr>
          <p:spPr>
            <a:xfrm rot="18824807">
              <a:off x="1071155" y="1907175"/>
              <a:ext cx="1384663" cy="1384663"/>
            </a:xfrm>
            <a:prstGeom prst="round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2" name="圆角矩形 11"/>
            <p:cNvSpPr/>
            <p:nvPr/>
          </p:nvSpPr>
          <p:spPr>
            <a:xfrm rot="18824807">
              <a:off x="1071155" y="2011678"/>
              <a:ext cx="1384663" cy="1384663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16" name="abc-book_43689"/>
          <p:cNvSpPr>
            <a:spLocks noChangeAspect="1"/>
          </p:cNvSpPr>
          <p:nvPr/>
        </p:nvSpPr>
        <p:spPr bwMode="auto">
          <a:xfrm>
            <a:off x="2164304" y="2555920"/>
            <a:ext cx="478523" cy="609685"/>
          </a:xfrm>
          <a:custGeom>
            <a:avLst/>
            <a:gdLst>
              <a:gd name="connsiteX0" fmla="*/ 354591 w 457953"/>
              <a:gd name="connsiteY0" fmla="*/ 253609 h 583476"/>
              <a:gd name="connsiteX1" fmla="*/ 241179 w 457953"/>
              <a:gd name="connsiteY1" fmla="*/ 293767 h 583476"/>
              <a:gd name="connsiteX2" fmla="*/ 241179 w 457953"/>
              <a:gd name="connsiteY2" fmla="*/ 452964 h 583476"/>
              <a:gd name="connsiteX3" fmla="*/ 232566 w 457953"/>
              <a:gd name="connsiteY3" fmla="*/ 444358 h 583476"/>
              <a:gd name="connsiteX4" fmla="*/ 232566 w 457953"/>
              <a:gd name="connsiteY4" fmla="*/ 550490 h 583476"/>
              <a:gd name="connsiteX5" fmla="*/ 363204 w 457953"/>
              <a:gd name="connsiteY5" fmla="*/ 521805 h 583476"/>
              <a:gd name="connsiteX6" fmla="*/ 426370 w 457953"/>
              <a:gd name="connsiteY6" fmla="*/ 531845 h 583476"/>
              <a:gd name="connsiteX7" fmla="*/ 426370 w 457953"/>
              <a:gd name="connsiteY7" fmla="*/ 265083 h 583476"/>
              <a:gd name="connsiteX8" fmla="*/ 354591 w 457953"/>
              <a:gd name="connsiteY8" fmla="*/ 253609 h 583476"/>
              <a:gd name="connsiteX9" fmla="*/ 106234 w 457953"/>
              <a:gd name="connsiteY9" fmla="*/ 253609 h 583476"/>
              <a:gd name="connsiteX10" fmla="*/ 34454 w 457953"/>
              <a:gd name="connsiteY10" fmla="*/ 265083 h 583476"/>
              <a:gd name="connsiteX11" fmla="*/ 34454 w 457953"/>
              <a:gd name="connsiteY11" fmla="*/ 531845 h 583476"/>
              <a:gd name="connsiteX12" fmla="*/ 96185 w 457953"/>
              <a:gd name="connsiteY12" fmla="*/ 521805 h 583476"/>
              <a:gd name="connsiteX13" fmla="*/ 228259 w 457953"/>
              <a:gd name="connsiteY13" fmla="*/ 550490 h 583476"/>
              <a:gd name="connsiteX14" fmla="*/ 228259 w 457953"/>
              <a:gd name="connsiteY14" fmla="*/ 444358 h 583476"/>
              <a:gd name="connsiteX15" fmla="*/ 221081 w 457953"/>
              <a:gd name="connsiteY15" fmla="*/ 452964 h 583476"/>
              <a:gd name="connsiteX16" fmla="*/ 221081 w 457953"/>
              <a:gd name="connsiteY16" fmla="*/ 293767 h 583476"/>
              <a:gd name="connsiteX17" fmla="*/ 106234 w 457953"/>
              <a:gd name="connsiteY17" fmla="*/ 253609 h 583476"/>
              <a:gd name="connsiteX18" fmla="*/ 106234 w 457953"/>
              <a:gd name="connsiteY18" fmla="*/ 240701 h 583476"/>
              <a:gd name="connsiteX19" fmla="*/ 231130 w 457953"/>
              <a:gd name="connsiteY19" fmla="*/ 285162 h 583476"/>
              <a:gd name="connsiteX20" fmla="*/ 354591 w 457953"/>
              <a:gd name="connsiteY20" fmla="*/ 240701 h 583476"/>
              <a:gd name="connsiteX21" fmla="*/ 434984 w 457953"/>
              <a:gd name="connsiteY21" fmla="*/ 255043 h 583476"/>
              <a:gd name="connsiteX22" fmla="*/ 439291 w 457953"/>
              <a:gd name="connsiteY22" fmla="*/ 256478 h 583476"/>
              <a:gd name="connsiteX23" fmla="*/ 439291 w 457953"/>
              <a:gd name="connsiteY23" fmla="*/ 285162 h 583476"/>
              <a:gd name="connsiteX24" fmla="*/ 457953 w 457953"/>
              <a:gd name="connsiteY24" fmla="*/ 298069 h 583476"/>
              <a:gd name="connsiteX25" fmla="*/ 457953 w 457953"/>
              <a:gd name="connsiteY25" fmla="*/ 572003 h 583476"/>
              <a:gd name="connsiteX26" fmla="*/ 259842 w 457953"/>
              <a:gd name="connsiteY26" fmla="*/ 572003 h 583476"/>
              <a:gd name="connsiteX27" fmla="*/ 231130 w 457953"/>
              <a:gd name="connsiteY27" fmla="*/ 583476 h 583476"/>
              <a:gd name="connsiteX28" fmla="*/ 202418 w 457953"/>
              <a:gd name="connsiteY28" fmla="*/ 572003 h 583476"/>
              <a:gd name="connsiteX29" fmla="*/ 0 w 457953"/>
              <a:gd name="connsiteY29" fmla="*/ 572003 h 583476"/>
              <a:gd name="connsiteX30" fmla="*/ 0 w 457953"/>
              <a:gd name="connsiteY30" fmla="*/ 298069 h 583476"/>
              <a:gd name="connsiteX31" fmla="*/ 21534 w 457953"/>
              <a:gd name="connsiteY31" fmla="*/ 282293 h 583476"/>
              <a:gd name="connsiteX32" fmla="*/ 21534 w 457953"/>
              <a:gd name="connsiteY32" fmla="*/ 256478 h 583476"/>
              <a:gd name="connsiteX33" fmla="*/ 25841 w 457953"/>
              <a:gd name="connsiteY33" fmla="*/ 255043 h 583476"/>
              <a:gd name="connsiteX34" fmla="*/ 106234 w 457953"/>
              <a:gd name="connsiteY34" fmla="*/ 240701 h 583476"/>
              <a:gd name="connsiteX35" fmla="*/ 312871 w 457953"/>
              <a:gd name="connsiteY35" fmla="*/ 173472 h 583476"/>
              <a:gd name="connsiteX36" fmla="*/ 312871 w 457953"/>
              <a:gd name="connsiteY36" fmla="*/ 194993 h 583476"/>
              <a:gd name="connsiteX37" fmla="*/ 334378 w 457953"/>
              <a:gd name="connsiteY37" fmla="*/ 194993 h 583476"/>
              <a:gd name="connsiteX38" fmla="*/ 340114 w 457953"/>
              <a:gd name="connsiteY38" fmla="*/ 194993 h 583476"/>
              <a:gd name="connsiteX39" fmla="*/ 344415 w 457953"/>
              <a:gd name="connsiteY39" fmla="*/ 193559 h 583476"/>
              <a:gd name="connsiteX40" fmla="*/ 347283 w 457953"/>
              <a:gd name="connsiteY40" fmla="*/ 189254 h 583476"/>
              <a:gd name="connsiteX41" fmla="*/ 348717 w 457953"/>
              <a:gd name="connsiteY41" fmla="*/ 183515 h 583476"/>
              <a:gd name="connsiteX42" fmla="*/ 335812 w 457953"/>
              <a:gd name="connsiteY42" fmla="*/ 173472 h 583476"/>
              <a:gd name="connsiteX43" fmla="*/ 149229 w 457953"/>
              <a:gd name="connsiteY43" fmla="*/ 143337 h 583476"/>
              <a:gd name="connsiteX44" fmla="*/ 137762 w 457953"/>
              <a:gd name="connsiteY44" fmla="*/ 179153 h 583476"/>
              <a:gd name="connsiteX45" fmla="*/ 159264 w 457953"/>
              <a:gd name="connsiteY45" fmla="*/ 179153 h 583476"/>
              <a:gd name="connsiteX46" fmla="*/ 312871 w 457953"/>
              <a:gd name="connsiteY46" fmla="*/ 133298 h 583476"/>
              <a:gd name="connsiteX47" fmla="*/ 312871 w 457953"/>
              <a:gd name="connsiteY47" fmla="*/ 150515 h 583476"/>
              <a:gd name="connsiteX48" fmla="*/ 332945 w 457953"/>
              <a:gd name="connsiteY48" fmla="*/ 150515 h 583476"/>
              <a:gd name="connsiteX49" fmla="*/ 341548 w 457953"/>
              <a:gd name="connsiteY49" fmla="*/ 149081 h 583476"/>
              <a:gd name="connsiteX50" fmla="*/ 344415 w 457953"/>
              <a:gd name="connsiteY50" fmla="*/ 141907 h 583476"/>
              <a:gd name="connsiteX51" fmla="*/ 341548 w 457953"/>
              <a:gd name="connsiteY51" fmla="*/ 134733 h 583476"/>
              <a:gd name="connsiteX52" fmla="*/ 332945 w 457953"/>
              <a:gd name="connsiteY52" fmla="*/ 133298 h 583476"/>
              <a:gd name="connsiteX53" fmla="*/ 277025 w 457953"/>
              <a:gd name="connsiteY53" fmla="*/ 104603 h 583476"/>
              <a:gd name="connsiteX54" fmla="*/ 341548 w 457953"/>
              <a:gd name="connsiteY54" fmla="*/ 104603 h 583476"/>
              <a:gd name="connsiteX55" fmla="*/ 360187 w 457953"/>
              <a:gd name="connsiteY55" fmla="*/ 108907 h 583476"/>
              <a:gd name="connsiteX56" fmla="*/ 371658 w 457953"/>
              <a:gd name="connsiteY56" fmla="*/ 116081 h 583476"/>
              <a:gd name="connsiteX57" fmla="*/ 377393 w 457953"/>
              <a:gd name="connsiteY57" fmla="*/ 124690 h 583476"/>
              <a:gd name="connsiteX58" fmla="*/ 378827 w 457953"/>
              <a:gd name="connsiteY58" fmla="*/ 134733 h 583476"/>
              <a:gd name="connsiteX59" fmla="*/ 375959 w 457953"/>
              <a:gd name="connsiteY59" fmla="*/ 149081 h 583476"/>
              <a:gd name="connsiteX60" fmla="*/ 364489 w 457953"/>
              <a:gd name="connsiteY60" fmla="*/ 157689 h 583476"/>
              <a:gd name="connsiteX61" fmla="*/ 373092 w 457953"/>
              <a:gd name="connsiteY61" fmla="*/ 161994 h 583476"/>
              <a:gd name="connsiteX62" fmla="*/ 378827 w 457953"/>
              <a:gd name="connsiteY62" fmla="*/ 167733 h 583476"/>
              <a:gd name="connsiteX63" fmla="*/ 383129 w 457953"/>
              <a:gd name="connsiteY63" fmla="*/ 176341 h 583476"/>
              <a:gd name="connsiteX64" fmla="*/ 385996 w 457953"/>
              <a:gd name="connsiteY64" fmla="*/ 187819 h 583476"/>
              <a:gd name="connsiteX65" fmla="*/ 381695 w 457953"/>
              <a:gd name="connsiteY65" fmla="*/ 203602 h 583476"/>
              <a:gd name="connsiteX66" fmla="*/ 373092 w 457953"/>
              <a:gd name="connsiteY66" fmla="*/ 213645 h 583476"/>
              <a:gd name="connsiteX67" fmla="*/ 358753 w 457953"/>
              <a:gd name="connsiteY67" fmla="*/ 220819 h 583476"/>
              <a:gd name="connsiteX68" fmla="*/ 344415 w 457953"/>
              <a:gd name="connsiteY68" fmla="*/ 223689 h 583476"/>
              <a:gd name="connsiteX69" fmla="*/ 277025 w 457953"/>
              <a:gd name="connsiteY69" fmla="*/ 223689 h 583476"/>
              <a:gd name="connsiteX70" fmla="*/ 130594 w 457953"/>
              <a:gd name="connsiteY70" fmla="*/ 103223 h 583476"/>
              <a:gd name="connsiteX71" fmla="*/ 166431 w 457953"/>
              <a:gd name="connsiteY71" fmla="*/ 103223 h 583476"/>
              <a:gd name="connsiteX72" fmla="*/ 209435 w 457953"/>
              <a:gd name="connsiteY72" fmla="*/ 220700 h 583476"/>
              <a:gd name="connsiteX73" fmla="*/ 172165 w 457953"/>
              <a:gd name="connsiteY73" fmla="*/ 220700 h 583476"/>
              <a:gd name="connsiteX74" fmla="*/ 166431 w 457953"/>
              <a:gd name="connsiteY74" fmla="*/ 204941 h 583476"/>
              <a:gd name="connsiteX75" fmla="*/ 129161 w 457953"/>
              <a:gd name="connsiteY75" fmla="*/ 204941 h 583476"/>
              <a:gd name="connsiteX76" fmla="*/ 124860 w 457953"/>
              <a:gd name="connsiteY76" fmla="*/ 220700 h 583476"/>
              <a:gd name="connsiteX77" fmla="*/ 87590 w 457953"/>
              <a:gd name="connsiteY77" fmla="*/ 220700 h 583476"/>
              <a:gd name="connsiteX78" fmla="*/ 229635 w 457953"/>
              <a:gd name="connsiteY78" fmla="*/ 0 h 583476"/>
              <a:gd name="connsiteX79" fmla="*/ 268371 w 457953"/>
              <a:gd name="connsiteY79" fmla="*/ 12895 h 583476"/>
              <a:gd name="connsiteX80" fmla="*/ 282718 w 457953"/>
              <a:gd name="connsiteY80" fmla="*/ 47283 h 583476"/>
              <a:gd name="connsiteX81" fmla="*/ 248285 w 457953"/>
              <a:gd name="connsiteY81" fmla="*/ 47283 h 583476"/>
              <a:gd name="connsiteX82" fmla="*/ 246851 w 457953"/>
              <a:gd name="connsiteY82" fmla="*/ 41552 h 583476"/>
              <a:gd name="connsiteX83" fmla="*/ 243981 w 457953"/>
              <a:gd name="connsiteY83" fmla="*/ 35821 h 583476"/>
              <a:gd name="connsiteX84" fmla="*/ 238243 w 457953"/>
              <a:gd name="connsiteY84" fmla="*/ 31522 h 583476"/>
              <a:gd name="connsiteX85" fmla="*/ 229635 w 457953"/>
              <a:gd name="connsiteY85" fmla="*/ 28656 h 583476"/>
              <a:gd name="connsiteX86" fmla="*/ 218157 w 457953"/>
              <a:gd name="connsiteY86" fmla="*/ 31522 h 583476"/>
              <a:gd name="connsiteX87" fmla="*/ 210984 w 457953"/>
              <a:gd name="connsiteY87" fmla="*/ 40119 h 583476"/>
              <a:gd name="connsiteX88" fmla="*/ 208115 w 457953"/>
              <a:gd name="connsiteY88" fmla="*/ 50149 h 583476"/>
              <a:gd name="connsiteX89" fmla="*/ 206680 w 457953"/>
              <a:gd name="connsiteY89" fmla="*/ 61612 h 583476"/>
              <a:gd name="connsiteX90" fmla="*/ 208115 w 457953"/>
              <a:gd name="connsiteY90" fmla="*/ 73074 h 583476"/>
              <a:gd name="connsiteX91" fmla="*/ 210984 w 457953"/>
              <a:gd name="connsiteY91" fmla="*/ 83104 h 583476"/>
              <a:gd name="connsiteX92" fmla="*/ 218157 w 457953"/>
              <a:gd name="connsiteY92" fmla="*/ 91701 h 583476"/>
              <a:gd name="connsiteX93" fmla="*/ 229635 w 457953"/>
              <a:gd name="connsiteY93" fmla="*/ 94567 h 583476"/>
              <a:gd name="connsiteX94" fmla="*/ 236808 w 457953"/>
              <a:gd name="connsiteY94" fmla="*/ 93134 h 583476"/>
              <a:gd name="connsiteX95" fmla="*/ 242547 w 457953"/>
              <a:gd name="connsiteY95" fmla="*/ 88836 h 583476"/>
              <a:gd name="connsiteX96" fmla="*/ 245416 w 457953"/>
              <a:gd name="connsiteY96" fmla="*/ 81671 h 583476"/>
              <a:gd name="connsiteX97" fmla="*/ 248285 w 457953"/>
              <a:gd name="connsiteY97" fmla="*/ 74507 h 583476"/>
              <a:gd name="connsiteX98" fmla="*/ 284152 w 457953"/>
              <a:gd name="connsiteY98" fmla="*/ 74507 h 583476"/>
              <a:gd name="connsiteX99" fmla="*/ 279848 w 457953"/>
              <a:gd name="connsiteY99" fmla="*/ 91701 h 583476"/>
              <a:gd name="connsiteX100" fmla="*/ 269806 w 457953"/>
              <a:gd name="connsiteY100" fmla="*/ 107463 h 583476"/>
              <a:gd name="connsiteX101" fmla="*/ 252589 w 457953"/>
              <a:gd name="connsiteY101" fmla="*/ 118925 h 583476"/>
              <a:gd name="connsiteX102" fmla="*/ 229635 w 457953"/>
              <a:gd name="connsiteY102" fmla="*/ 123224 h 583476"/>
              <a:gd name="connsiteX103" fmla="*/ 205245 w 457953"/>
              <a:gd name="connsiteY103" fmla="*/ 118925 h 583476"/>
              <a:gd name="connsiteX104" fmla="*/ 185160 w 457953"/>
              <a:gd name="connsiteY104" fmla="*/ 106030 h 583476"/>
              <a:gd name="connsiteX105" fmla="*/ 173683 w 457953"/>
              <a:gd name="connsiteY105" fmla="*/ 85970 h 583476"/>
              <a:gd name="connsiteX106" fmla="*/ 170813 w 457953"/>
              <a:gd name="connsiteY106" fmla="*/ 61612 h 583476"/>
              <a:gd name="connsiteX107" fmla="*/ 175117 w 457953"/>
              <a:gd name="connsiteY107" fmla="*/ 35821 h 583476"/>
              <a:gd name="connsiteX108" fmla="*/ 186595 w 457953"/>
              <a:gd name="connsiteY108" fmla="*/ 17194 h 583476"/>
              <a:gd name="connsiteX109" fmla="*/ 205245 w 457953"/>
              <a:gd name="connsiteY109" fmla="*/ 4298 h 583476"/>
              <a:gd name="connsiteX110" fmla="*/ 229635 w 457953"/>
              <a:gd name="connsiteY110" fmla="*/ 0 h 583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457953" h="583476">
                <a:moveTo>
                  <a:pt x="354591" y="253609"/>
                </a:moveTo>
                <a:cubicBezTo>
                  <a:pt x="310088" y="253609"/>
                  <a:pt x="271327" y="267951"/>
                  <a:pt x="241179" y="293767"/>
                </a:cubicBezTo>
                <a:lnTo>
                  <a:pt x="241179" y="452964"/>
                </a:lnTo>
                <a:lnTo>
                  <a:pt x="232566" y="444358"/>
                </a:lnTo>
                <a:lnTo>
                  <a:pt x="232566" y="550490"/>
                </a:lnTo>
                <a:cubicBezTo>
                  <a:pt x="249793" y="543318"/>
                  <a:pt x="304345" y="521805"/>
                  <a:pt x="363204" y="521805"/>
                </a:cubicBezTo>
                <a:cubicBezTo>
                  <a:pt x="386174" y="521805"/>
                  <a:pt x="407708" y="524674"/>
                  <a:pt x="426370" y="531845"/>
                </a:cubicBezTo>
                <a:lnTo>
                  <a:pt x="426370" y="265083"/>
                </a:lnTo>
                <a:cubicBezTo>
                  <a:pt x="416321" y="262214"/>
                  <a:pt x="389045" y="253609"/>
                  <a:pt x="354591" y="253609"/>
                </a:cubicBezTo>
                <a:close/>
                <a:moveTo>
                  <a:pt x="106234" y="253609"/>
                </a:moveTo>
                <a:cubicBezTo>
                  <a:pt x="73215" y="253609"/>
                  <a:pt x="44504" y="262214"/>
                  <a:pt x="34454" y="265083"/>
                </a:cubicBezTo>
                <a:lnTo>
                  <a:pt x="34454" y="531845"/>
                </a:lnTo>
                <a:cubicBezTo>
                  <a:pt x="51681" y="526108"/>
                  <a:pt x="73215" y="521805"/>
                  <a:pt x="96185" y="521805"/>
                </a:cubicBezTo>
                <a:cubicBezTo>
                  <a:pt x="153608" y="521805"/>
                  <a:pt x="211032" y="544753"/>
                  <a:pt x="228259" y="550490"/>
                </a:cubicBezTo>
                <a:lnTo>
                  <a:pt x="228259" y="444358"/>
                </a:lnTo>
                <a:lnTo>
                  <a:pt x="221081" y="452964"/>
                </a:lnTo>
                <a:lnTo>
                  <a:pt x="221081" y="293767"/>
                </a:lnTo>
                <a:cubicBezTo>
                  <a:pt x="189498" y="267951"/>
                  <a:pt x="150737" y="253609"/>
                  <a:pt x="106234" y="253609"/>
                </a:cubicBezTo>
                <a:close/>
                <a:moveTo>
                  <a:pt x="106234" y="240701"/>
                </a:moveTo>
                <a:cubicBezTo>
                  <a:pt x="155044" y="240701"/>
                  <a:pt x="196676" y="255043"/>
                  <a:pt x="231130" y="285162"/>
                </a:cubicBezTo>
                <a:cubicBezTo>
                  <a:pt x="264149" y="255043"/>
                  <a:pt x="307216" y="240701"/>
                  <a:pt x="354591" y="240701"/>
                </a:cubicBezTo>
                <a:cubicBezTo>
                  <a:pt x="400530" y="240701"/>
                  <a:pt x="433548" y="253609"/>
                  <a:pt x="434984" y="255043"/>
                </a:cubicBezTo>
                <a:lnTo>
                  <a:pt x="439291" y="256478"/>
                </a:lnTo>
                <a:lnTo>
                  <a:pt x="439291" y="285162"/>
                </a:lnTo>
                <a:cubicBezTo>
                  <a:pt x="450775" y="288030"/>
                  <a:pt x="457953" y="290898"/>
                  <a:pt x="457953" y="298069"/>
                </a:cubicBezTo>
                <a:lnTo>
                  <a:pt x="457953" y="572003"/>
                </a:lnTo>
                <a:lnTo>
                  <a:pt x="259842" y="572003"/>
                </a:lnTo>
                <a:cubicBezTo>
                  <a:pt x="252664" y="579174"/>
                  <a:pt x="242615" y="583476"/>
                  <a:pt x="231130" y="583476"/>
                </a:cubicBezTo>
                <a:cubicBezTo>
                  <a:pt x="219645" y="583476"/>
                  <a:pt x="209596" y="579174"/>
                  <a:pt x="202418" y="572003"/>
                </a:cubicBezTo>
                <a:lnTo>
                  <a:pt x="0" y="572003"/>
                </a:lnTo>
                <a:lnTo>
                  <a:pt x="0" y="298069"/>
                </a:lnTo>
                <a:cubicBezTo>
                  <a:pt x="0" y="289464"/>
                  <a:pt x="8614" y="285162"/>
                  <a:pt x="21534" y="282293"/>
                </a:cubicBezTo>
                <a:lnTo>
                  <a:pt x="21534" y="256478"/>
                </a:lnTo>
                <a:lnTo>
                  <a:pt x="25841" y="255043"/>
                </a:lnTo>
                <a:cubicBezTo>
                  <a:pt x="27276" y="253609"/>
                  <a:pt x="61731" y="240701"/>
                  <a:pt x="106234" y="240701"/>
                </a:cubicBezTo>
                <a:close/>
                <a:moveTo>
                  <a:pt x="312871" y="173472"/>
                </a:moveTo>
                <a:lnTo>
                  <a:pt x="312871" y="194993"/>
                </a:lnTo>
                <a:lnTo>
                  <a:pt x="334378" y="194993"/>
                </a:lnTo>
                <a:cubicBezTo>
                  <a:pt x="337246" y="194993"/>
                  <a:pt x="338680" y="194993"/>
                  <a:pt x="340114" y="194993"/>
                </a:cubicBezTo>
                <a:cubicBezTo>
                  <a:pt x="341548" y="194993"/>
                  <a:pt x="342981" y="193559"/>
                  <a:pt x="344415" y="193559"/>
                </a:cubicBezTo>
                <a:cubicBezTo>
                  <a:pt x="345849" y="192124"/>
                  <a:pt x="347283" y="190689"/>
                  <a:pt x="347283" y="189254"/>
                </a:cubicBezTo>
                <a:cubicBezTo>
                  <a:pt x="348717" y="187819"/>
                  <a:pt x="348717" y="186385"/>
                  <a:pt x="348717" y="183515"/>
                </a:cubicBezTo>
                <a:cubicBezTo>
                  <a:pt x="348717" y="176341"/>
                  <a:pt x="344415" y="173472"/>
                  <a:pt x="335812" y="173472"/>
                </a:cubicBezTo>
                <a:close/>
                <a:moveTo>
                  <a:pt x="149229" y="143337"/>
                </a:moveTo>
                <a:lnTo>
                  <a:pt x="137762" y="179153"/>
                </a:lnTo>
                <a:lnTo>
                  <a:pt x="159264" y="179153"/>
                </a:lnTo>
                <a:close/>
                <a:moveTo>
                  <a:pt x="312871" y="133298"/>
                </a:moveTo>
                <a:lnTo>
                  <a:pt x="312871" y="150515"/>
                </a:lnTo>
                <a:lnTo>
                  <a:pt x="332945" y="150515"/>
                </a:lnTo>
                <a:cubicBezTo>
                  <a:pt x="335812" y="150515"/>
                  <a:pt x="340114" y="150515"/>
                  <a:pt x="341548" y="149081"/>
                </a:cubicBezTo>
                <a:cubicBezTo>
                  <a:pt x="344415" y="147646"/>
                  <a:pt x="344415" y="144776"/>
                  <a:pt x="344415" y="141907"/>
                </a:cubicBezTo>
                <a:cubicBezTo>
                  <a:pt x="344415" y="139037"/>
                  <a:pt x="344415" y="136168"/>
                  <a:pt x="341548" y="134733"/>
                </a:cubicBezTo>
                <a:cubicBezTo>
                  <a:pt x="340114" y="133298"/>
                  <a:pt x="335812" y="133298"/>
                  <a:pt x="332945" y="133298"/>
                </a:cubicBezTo>
                <a:close/>
                <a:moveTo>
                  <a:pt x="277025" y="104603"/>
                </a:moveTo>
                <a:lnTo>
                  <a:pt x="341548" y="104603"/>
                </a:lnTo>
                <a:cubicBezTo>
                  <a:pt x="348717" y="104603"/>
                  <a:pt x="355886" y="106038"/>
                  <a:pt x="360187" y="108907"/>
                </a:cubicBezTo>
                <a:cubicBezTo>
                  <a:pt x="365923" y="110342"/>
                  <a:pt x="368790" y="113211"/>
                  <a:pt x="371658" y="116081"/>
                </a:cubicBezTo>
                <a:cubicBezTo>
                  <a:pt x="374526" y="118950"/>
                  <a:pt x="377393" y="121820"/>
                  <a:pt x="377393" y="124690"/>
                </a:cubicBezTo>
                <a:cubicBezTo>
                  <a:pt x="378827" y="128994"/>
                  <a:pt x="378827" y="131863"/>
                  <a:pt x="378827" y="134733"/>
                </a:cubicBezTo>
                <a:cubicBezTo>
                  <a:pt x="378827" y="140472"/>
                  <a:pt x="377393" y="146211"/>
                  <a:pt x="375959" y="149081"/>
                </a:cubicBezTo>
                <a:cubicBezTo>
                  <a:pt x="373092" y="151950"/>
                  <a:pt x="368790" y="156255"/>
                  <a:pt x="364489" y="157689"/>
                </a:cubicBezTo>
                <a:cubicBezTo>
                  <a:pt x="367356" y="159124"/>
                  <a:pt x="370224" y="160559"/>
                  <a:pt x="373092" y="161994"/>
                </a:cubicBezTo>
                <a:cubicBezTo>
                  <a:pt x="374526" y="163428"/>
                  <a:pt x="377393" y="164863"/>
                  <a:pt x="378827" y="167733"/>
                </a:cubicBezTo>
                <a:cubicBezTo>
                  <a:pt x="380261" y="170602"/>
                  <a:pt x="383129" y="172037"/>
                  <a:pt x="383129" y="176341"/>
                </a:cubicBezTo>
                <a:cubicBezTo>
                  <a:pt x="384562" y="179211"/>
                  <a:pt x="385996" y="183515"/>
                  <a:pt x="385996" y="187819"/>
                </a:cubicBezTo>
                <a:cubicBezTo>
                  <a:pt x="385996" y="193559"/>
                  <a:pt x="384562" y="199298"/>
                  <a:pt x="381695" y="203602"/>
                </a:cubicBezTo>
                <a:cubicBezTo>
                  <a:pt x="378827" y="207906"/>
                  <a:pt x="375959" y="210776"/>
                  <a:pt x="373092" y="213645"/>
                </a:cubicBezTo>
                <a:cubicBezTo>
                  <a:pt x="368790" y="216515"/>
                  <a:pt x="364489" y="219384"/>
                  <a:pt x="358753" y="220819"/>
                </a:cubicBezTo>
                <a:cubicBezTo>
                  <a:pt x="354452" y="222254"/>
                  <a:pt x="348717" y="223689"/>
                  <a:pt x="344415" y="223689"/>
                </a:cubicBezTo>
                <a:lnTo>
                  <a:pt x="277025" y="223689"/>
                </a:lnTo>
                <a:close/>
                <a:moveTo>
                  <a:pt x="130594" y="103223"/>
                </a:moveTo>
                <a:lnTo>
                  <a:pt x="166431" y="103223"/>
                </a:lnTo>
                <a:lnTo>
                  <a:pt x="209435" y="220700"/>
                </a:lnTo>
                <a:lnTo>
                  <a:pt x="172165" y="220700"/>
                </a:lnTo>
                <a:lnTo>
                  <a:pt x="166431" y="204941"/>
                </a:lnTo>
                <a:lnTo>
                  <a:pt x="129161" y="204941"/>
                </a:lnTo>
                <a:lnTo>
                  <a:pt x="124860" y="220700"/>
                </a:lnTo>
                <a:lnTo>
                  <a:pt x="87590" y="220700"/>
                </a:lnTo>
                <a:close/>
                <a:moveTo>
                  <a:pt x="229635" y="0"/>
                </a:moveTo>
                <a:cubicBezTo>
                  <a:pt x="246851" y="0"/>
                  <a:pt x="258328" y="4298"/>
                  <a:pt x="268371" y="12895"/>
                </a:cubicBezTo>
                <a:cubicBezTo>
                  <a:pt x="276979" y="20059"/>
                  <a:pt x="281283" y="31522"/>
                  <a:pt x="282718" y="47283"/>
                </a:cubicBezTo>
                <a:lnTo>
                  <a:pt x="248285" y="47283"/>
                </a:lnTo>
                <a:cubicBezTo>
                  <a:pt x="248285" y="45851"/>
                  <a:pt x="246851" y="44418"/>
                  <a:pt x="246851" y="41552"/>
                </a:cubicBezTo>
                <a:cubicBezTo>
                  <a:pt x="246851" y="40119"/>
                  <a:pt x="245416" y="38686"/>
                  <a:pt x="243981" y="35821"/>
                </a:cubicBezTo>
                <a:cubicBezTo>
                  <a:pt x="242547" y="34388"/>
                  <a:pt x="241112" y="32955"/>
                  <a:pt x="238243" y="31522"/>
                </a:cubicBezTo>
                <a:cubicBezTo>
                  <a:pt x="235373" y="30089"/>
                  <a:pt x="232504" y="28656"/>
                  <a:pt x="229635" y="28656"/>
                </a:cubicBezTo>
                <a:cubicBezTo>
                  <a:pt x="225331" y="28656"/>
                  <a:pt x="221027" y="30089"/>
                  <a:pt x="218157" y="31522"/>
                </a:cubicBezTo>
                <a:cubicBezTo>
                  <a:pt x="215288" y="34388"/>
                  <a:pt x="213853" y="35821"/>
                  <a:pt x="210984" y="40119"/>
                </a:cubicBezTo>
                <a:cubicBezTo>
                  <a:pt x="209549" y="42985"/>
                  <a:pt x="208115" y="45851"/>
                  <a:pt x="208115" y="50149"/>
                </a:cubicBezTo>
                <a:cubicBezTo>
                  <a:pt x="206680" y="54448"/>
                  <a:pt x="206680" y="57313"/>
                  <a:pt x="206680" y="61612"/>
                </a:cubicBezTo>
                <a:cubicBezTo>
                  <a:pt x="206680" y="65910"/>
                  <a:pt x="206680" y="70209"/>
                  <a:pt x="208115" y="73074"/>
                </a:cubicBezTo>
                <a:cubicBezTo>
                  <a:pt x="208115" y="77373"/>
                  <a:pt x="209549" y="80239"/>
                  <a:pt x="210984" y="83104"/>
                </a:cubicBezTo>
                <a:cubicBezTo>
                  <a:pt x="212419" y="87403"/>
                  <a:pt x="215288" y="88836"/>
                  <a:pt x="218157" y="91701"/>
                </a:cubicBezTo>
                <a:cubicBezTo>
                  <a:pt x="221027" y="93134"/>
                  <a:pt x="225331" y="94567"/>
                  <a:pt x="229635" y="94567"/>
                </a:cubicBezTo>
                <a:cubicBezTo>
                  <a:pt x="232504" y="94567"/>
                  <a:pt x="235373" y="93134"/>
                  <a:pt x="236808" y="93134"/>
                </a:cubicBezTo>
                <a:cubicBezTo>
                  <a:pt x="239677" y="91701"/>
                  <a:pt x="241112" y="90268"/>
                  <a:pt x="242547" y="88836"/>
                </a:cubicBezTo>
                <a:cubicBezTo>
                  <a:pt x="243981" y="85970"/>
                  <a:pt x="245416" y="84537"/>
                  <a:pt x="245416" y="81671"/>
                </a:cubicBezTo>
                <a:cubicBezTo>
                  <a:pt x="246851" y="80239"/>
                  <a:pt x="248285" y="77373"/>
                  <a:pt x="248285" y="74507"/>
                </a:cubicBezTo>
                <a:lnTo>
                  <a:pt x="284152" y="74507"/>
                </a:lnTo>
                <a:cubicBezTo>
                  <a:pt x="284152" y="80239"/>
                  <a:pt x="282718" y="85970"/>
                  <a:pt x="279848" y="91701"/>
                </a:cubicBezTo>
                <a:cubicBezTo>
                  <a:pt x="278414" y="97433"/>
                  <a:pt x="274110" y="103164"/>
                  <a:pt x="269806" y="107463"/>
                </a:cubicBezTo>
                <a:cubicBezTo>
                  <a:pt x="265502" y="113194"/>
                  <a:pt x="259763" y="116060"/>
                  <a:pt x="252589" y="118925"/>
                </a:cubicBezTo>
                <a:cubicBezTo>
                  <a:pt x="246851" y="121791"/>
                  <a:pt x="238243" y="123224"/>
                  <a:pt x="229635" y="123224"/>
                </a:cubicBezTo>
                <a:cubicBezTo>
                  <a:pt x="221027" y="123224"/>
                  <a:pt x="212419" y="121791"/>
                  <a:pt x="205245" y="118925"/>
                </a:cubicBezTo>
                <a:cubicBezTo>
                  <a:pt x="196637" y="116060"/>
                  <a:pt x="190899" y="111761"/>
                  <a:pt x="185160" y="106030"/>
                </a:cubicBezTo>
                <a:cubicBezTo>
                  <a:pt x="180856" y="100298"/>
                  <a:pt x="176552" y="93134"/>
                  <a:pt x="173683" y="85970"/>
                </a:cubicBezTo>
                <a:cubicBezTo>
                  <a:pt x="172248" y="78806"/>
                  <a:pt x="170813" y="70209"/>
                  <a:pt x="170813" y="61612"/>
                </a:cubicBezTo>
                <a:cubicBezTo>
                  <a:pt x="170813" y="53015"/>
                  <a:pt x="172248" y="44418"/>
                  <a:pt x="175117" y="35821"/>
                </a:cubicBezTo>
                <a:cubicBezTo>
                  <a:pt x="176552" y="28656"/>
                  <a:pt x="180856" y="22925"/>
                  <a:pt x="186595" y="17194"/>
                </a:cubicBezTo>
                <a:cubicBezTo>
                  <a:pt x="192333" y="11462"/>
                  <a:pt x="198072" y="7164"/>
                  <a:pt x="205245" y="4298"/>
                </a:cubicBezTo>
                <a:cubicBezTo>
                  <a:pt x="212419" y="1433"/>
                  <a:pt x="221027" y="0"/>
                  <a:pt x="22963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9" name="computer-with-a-dvd_43783"/>
          <p:cNvSpPr>
            <a:spLocks noChangeAspect="1"/>
          </p:cNvSpPr>
          <p:nvPr/>
        </p:nvSpPr>
        <p:spPr bwMode="auto">
          <a:xfrm>
            <a:off x="1359089" y="3060907"/>
            <a:ext cx="609685" cy="569266"/>
          </a:xfrm>
          <a:custGeom>
            <a:avLst/>
            <a:gdLst>
              <a:gd name="connsiteX0" fmla="*/ 229705 w 575660"/>
              <a:gd name="connsiteY0" fmla="*/ 477287 h 537497"/>
              <a:gd name="connsiteX1" fmla="*/ 221091 w 575660"/>
              <a:gd name="connsiteY1" fmla="*/ 513126 h 537497"/>
              <a:gd name="connsiteX2" fmla="*/ 330200 w 575660"/>
              <a:gd name="connsiteY2" fmla="*/ 513126 h 537497"/>
              <a:gd name="connsiteX3" fmla="*/ 321586 w 575660"/>
              <a:gd name="connsiteY3" fmla="*/ 477287 h 537497"/>
              <a:gd name="connsiteX4" fmla="*/ 38763 w 575660"/>
              <a:gd name="connsiteY4" fmla="*/ 361167 h 537497"/>
              <a:gd name="connsiteX5" fmla="*/ 512528 w 575660"/>
              <a:gd name="connsiteY5" fmla="*/ 361167 h 537497"/>
              <a:gd name="connsiteX6" fmla="*/ 551291 w 575660"/>
              <a:gd name="connsiteY6" fmla="*/ 537497 h 537497"/>
              <a:gd name="connsiteX7" fmla="*/ 0 w 575660"/>
              <a:gd name="connsiteY7" fmla="*/ 537497 h 537497"/>
              <a:gd name="connsiteX8" fmla="*/ 459447 w 575660"/>
              <a:gd name="connsiteY8" fmla="*/ 83235 h 537497"/>
              <a:gd name="connsiteX9" fmla="*/ 423567 w 575660"/>
              <a:gd name="connsiteY9" fmla="*/ 120466 h 537497"/>
              <a:gd name="connsiteX10" fmla="*/ 459447 w 575660"/>
              <a:gd name="connsiteY10" fmla="*/ 157696 h 537497"/>
              <a:gd name="connsiteX11" fmla="*/ 496763 w 575660"/>
              <a:gd name="connsiteY11" fmla="*/ 120466 h 537497"/>
              <a:gd name="connsiteX12" fmla="*/ 459447 w 575660"/>
              <a:gd name="connsiteY12" fmla="*/ 83235 h 537497"/>
              <a:gd name="connsiteX13" fmla="*/ 40232 w 575660"/>
              <a:gd name="connsiteY13" fmla="*/ 71728 h 537497"/>
              <a:gd name="connsiteX14" fmla="*/ 333063 w 575660"/>
              <a:gd name="connsiteY14" fmla="*/ 71728 h 537497"/>
              <a:gd name="connsiteX15" fmla="*/ 325886 w 575660"/>
              <a:gd name="connsiteY15" fmla="*/ 104701 h 537497"/>
              <a:gd name="connsiteX16" fmla="*/ 73247 w 575660"/>
              <a:gd name="connsiteY16" fmla="*/ 104701 h 537497"/>
              <a:gd name="connsiteX17" fmla="*/ 73247 w 575660"/>
              <a:gd name="connsiteY17" fmla="*/ 322610 h 537497"/>
              <a:gd name="connsiteX18" fmla="*/ 478044 w 575660"/>
              <a:gd name="connsiteY18" fmla="*/ 322610 h 537497"/>
              <a:gd name="connsiteX19" fmla="*/ 478044 w 575660"/>
              <a:gd name="connsiteY19" fmla="*/ 250929 h 537497"/>
              <a:gd name="connsiteX20" fmla="*/ 511059 w 575660"/>
              <a:gd name="connsiteY20" fmla="*/ 242328 h 537497"/>
              <a:gd name="connsiteX21" fmla="*/ 511059 w 575660"/>
              <a:gd name="connsiteY21" fmla="*/ 351282 h 537497"/>
              <a:gd name="connsiteX22" fmla="*/ 40232 w 575660"/>
              <a:gd name="connsiteY22" fmla="*/ 351282 h 537497"/>
              <a:gd name="connsiteX23" fmla="*/ 459447 w 575660"/>
              <a:gd name="connsiteY23" fmla="*/ 70348 h 537497"/>
              <a:gd name="connsiteX24" fmla="*/ 509680 w 575660"/>
              <a:gd name="connsiteY24" fmla="*/ 120466 h 537497"/>
              <a:gd name="connsiteX25" fmla="*/ 459447 w 575660"/>
              <a:gd name="connsiteY25" fmla="*/ 170583 h 537497"/>
              <a:gd name="connsiteX26" fmla="*/ 409215 w 575660"/>
              <a:gd name="connsiteY26" fmla="*/ 120466 h 537497"/>
              <a:gd name="connsiteX27" fmla="*/ 459447 w 575660"/>
              <a:gd name="connsiteY27" fmla="*/ 70348 h 537497"/>
              <a:gd name="connsiteX28" fmla="*/ 459388 w 575660"/>
              <a:gd name="connsiteY28" fmla="*/ 63083 h 537497"/>
              <a:gd name="connsiteX29" fmla="*/ 403406 w 575660"/>
              <a:gd name="connsiteY29" fmla="*/ 120432 h 537497"/>
              <a:gd name="connsiteX30" fmla="*/ 459388 w 575660"/>
              <a:gd name="connsiteY30" fmla="*/ 176347 h 537497"/>
              <a:gd name="connsiteX31" fmla="*/ 516807 w 575660"/>
              <a:gd name="connsiteY31" fmla="*/ 120432 h 537497"/>
              <a:gd name="connsiteX32" fmla="*/ 459388 w 575660"/>
              <a:gd name="connsiteY32" fmla="*/ 63083 h 537497"/>
              <a:gd name="connsiteX33" fmla="*/ 457953 w 575660"/>
              <a:gd name="connsiteY33" fmla="*/ 0 h 537497"/>
              <a:gd name="connsiteX34" fmla="*/ 575660 w 575660"/>
              <a:gd name="connsiteY34" fmla="*/ 117565 h 537497"/>
              <a:gd name="connsiteX35" fmla="*/ 457953 w 575660"/>
              <a:gd name="connsiteY35" fmla="*/ 236563 h 537497"/>
              <a:gd name="connsiteX36" fmla="*/ 340246 w 575660"/>
              <a:gd name="connsiteY36" fmla="*/ 117565 h 537497"/>
              <a:gd name="connsiteX37" fmla="*/ 457953 w 575660"/>
              <a:gd name="connsiteY37" fmla="*/ 0 h 537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575660" h="537497">
                <a:moveTo>
                  <a:pt x="229705" y="477287"/>
                </a:moveTo>
                <a:lnTo>
                  <a:pt x="221091" y="513126"/>
                </a:lnTo>
                <a:lnTo>
                  <a:pt x="330200" y="513126"/>
                </a:lnTo>
                <a:lnTo>
                  <a:pt x="321586" y="477287"/>
                </a:lnTo>
                <a:close/>
                <a:moveTo>
                  <a:pt x="38763" y="361167"/>
                </a:moveTo>
                <a:lnTo>
                  <a:pt x="512528" y="361167"/>
                </a:lnTo>
                <a:lnTo>
                  <a:pt x="551291" y="537497"/>
                </a:lnTo>
                <a:lnTo>
                  <a:pt x="0" y="537497"/>
                </a:lnTo>
                <a:close/>
                <a:moveTo>
                  <a:pt x="459447" y="83235"/>
                </a:moveTo>
                <a:cubicBezTo>
                  <a:pt x="439355" y="83235"/>
                  <a:pt x="423567" y="100418"/>
                  <a:pt x="423567" y="120466"/>
                </a:cubicBezTo>
                <a:cubicBezTo>
                  <a:pt x="423567" y="140512"/>
                  <a:pt x="439355" y="157696"/>
                  <a:pt x="459447" y="157696"/>
                </a:cubicBezTo>
                <a:cubicBezTo>
                  <a:pt x="480976" y="157696"/>
                  <a:pt x="496763" y="140512"/>
                  <a:pt x="496763" y="120466"/>
                </a:cubicBezTo>
                <a:cubicBezTo>
                  <a:pt x="496763" y="100418"/>
                  <a:pt x="480976" y="83235"/>
                  <a:pt x="459447" y="83235"/>
                </a:cubicBezTo>
                <a:close/>
                <a:moveTo>
                  <a:pt x="40232" y="71728"/>
                </a:moveTo>
                <a:lnTo>
                  <a:pt x="333063" y="71728"/>
                </a:lnTo>
                <a:cubicBezTo>
                  <a:pt x="330193" y="81763"/>
                  <a:pt x="327322" y="93232"/>
                  <a:pt x="325886" y="104701"/>
                </a:cubicBezTo>
                <a:lnTo>
                  <a:pt x="73247" y="104701"/>
                </a:lnTo>
                <a:lnTo>
                  <a:pt x="73247" y="322610"/>
                </a:lnTo>
                <a:lnTo>
                  <a:pt x="478044" y="322610"/>
                </a:lnTo>
                <a:lnTo>
                  <a:pt x="478044" y="250929"/>
                </a:lnTo>
                <a:cubicBezTo>
                  <a:pt x="489527" y="249496"/>
                  <a:pt x="501011" y="246628"/>
                  <a:pt x="511059" y="242328"/>
                </a:cubicBezTo>
                <a:lnTo>
                  <a:pt x="511059" y="351282"/>
                </a:lnTo>
                <a:lnTo>
                  <a:pt x="40232" y="351282"/>
                </a:lnTo>
                <a:close/>
                <a:moveTo>
                  <a:pt x="459447" y="70348"/>
                </a:moveTo>
                <a:cubicBezTo>
                  <a:pt x="488152" y="70348"/>
                  <a:pt x="509680" y="91827"/>
                  <a:pt x="509680" y="120466"/>
                </a:cubicBezTo>
                <a:cubicBezTo>
                  <a:pt x="509680" y="147672"/>
                  <a:pt x="488152" y="170583"/>
                  <a:pt x="459447" y="170583"/>
                </a:cubicBezTo>
                <a:cubicBezTo>
                  <a:pt x="432178" y="170583"/>
                  <a:pt x="409215" y="147672"/>
                  <a:pt x="409215" y="120466"/>
                </a:cubicBezTo>
                <a:cubicBezTo>
                  <a:pt x="409215" y="91827"/>
                  <a:pt x="432178" y="70348"/>
                  <a:pt x="459447" y="70348"/>
                </a:cubicBezTo>
                <a:close/>
                <a:moveTo>
                  <a:pt x="459388" y="63083"/>
                </a:moveTo>
                <a:cubicBezTo>
                  <a:pt x="429244" y="63083"/>
                  <a:pt x="403406" y="88890"/>
                  <a:pt x="403406" y="120432"/>
                </a:cubicBezTo>
                <a:cubicBezTo>
                  <a:pt x="403406" y="150540"/>
                  <a:pt x="429244" y="176347"/>
                  <a:pt x="459388" y="176347"/>
                </a:cubicBezTo>
                <a:cubicBezTo>
                  <a:pt x="490968" y="176347"/>
                  <a:pt x="516807" y="150540"/>
                  <a:pt x="516807" y="120432"/>
                </a:cubicBezTo>
                <a:cubicBezTo>
                  <a:pt x="516807" y="88890"/>
                  <a:pt x="490968" y="63083"/>
                  <a:pt x="459388" y="63083"/>
                </a:cubicBezTo>
                <a:close/>
                <a:moveTo>
                  <a:pt x="457953" y="0"/>
                </a:moveTo>
                <a:cubicBezTo>
                  <a:pt x="522548" y="0"/>
                  <a:pt x="575660" y="53047"/>
                  <a:pt x="575660" y="117565"/>
                </a:cubicBezTo>
                <a:cubicBezTo>
                  <a:pt x="575660" y="183516"/>
                  <a:pt x="522548" y="236563"/>
                  <a:pt x="457953" y="236563"/>
                </a:cubicBezTo>
                <a:cubicBezTo>
                  <a:pt x="391922" y="236563"/>
                  <a:pt x="340246" y="183516"/>
                  <a:pt x="340246" y="117565"/>
                </a:cubicBezTo>
                <a:cubicBezTo>
                  <a:pt x="340246" y="53047"/>
                  <a:pt x="391922" y="0"/>
                  <a:pt x="45795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827766" y="2720564"/>
            <a:ext cx="10396220" cy="4507230"/>
            <a:chOff x="-3717351" y="3434229"/>
            <a:chExt cx="10396220" cy="4507230"/>
          </a:xfrm>
        </p:grpSpPr>
        <p:sp>
          <p:nvSpPr>
            <p:cNvPr id="33" name="同侧圆角矩形 32"/>
            <p:cNvSpPr/>
            <p:nvPr/>
          </p:nvSpPr>
          <p:spPr>
            <a:xfrm>
              <a:off x="-3440197" y="5505728"/>
              <a:ext cx="1059366" cy="311487"/>
            </a:xfrm>
            <a:prstGeom prst="round2Same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34" name="Rectangle 161"/>
            <p:cNvSpPr>
              <a:spLocks noChangeArrowheads="1"/>
            </p:cNvSpPr>
            <p:nvPr/>
          </p:nvSpPr>
          <p:spPr bwMode="auto">
            <a:xfrm>
              <a:off x="-3717351" y="5557254"/>
              <a:ext cx="1670824" cy="260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id-ID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服务端</a:t>
              </a:r>
              <a:r>
                <a:rPr kumimoji="0" lang="zh-CN" altLang="id-ID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架构</a:t>
              </a:r>
              <a:endParaRPr kumimoji="0" lang="zh-CN" altLang="id-ID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35" name="Rectangle 161"/>
            <p:cNvSpPr>
              <a:spLocks noChangeArrowheads="1"/>
            </p:cNvSpPr>
            <p:nvPr/>
          </p:nvSpPr>
          <p:spPr bwMode="auto">
            <a:xfrm>
              <a:off x="-806511" y="3434229"/>
              <a:ext cx="7485380" cy="45072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主流的</a:t>
              </a:r>
              <a:r>
                <a:rPr kumimoji="0" sz="14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SpringMVC</a:t>
              </a:r>
              <a:r>
                <a:rPr kumimoji="0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解决方案，即Controller→Service→DAO→Entity的实现方式。</a:t>
              </a:r>
              <a:endPara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同时，作为一个前后端分离结构的项目，也少不了作为鉴权的</a:t>
              </a:r>
              <a:r>
                <a:rPr kumimoji="0" sz="14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拦截器</a:t>
              </a:r>
              <a:r>
                <a:rPr kumimoji="0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Interceptor模块。</a:t>
              </a:r>
              <a:endPara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最后是协助开发、测试的</a:t>
              </a:r>
              <a:r>
                <a:rPr kumimoji="0" sz="14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util</a:t>
              </a:r>
              <a:r>
                <a:rPr kumimoji="0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模块</a:t>
              </a:r>
              <a:endPara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核心业务逻辑主要集中在三个service及其对应实现类中，分别是负责乘客及其约车请求的RequestService、负责司机及其相关订单的DrvierService、负责订单智能派发的IndentService中。</a:t>
              </a:r>
              <a:endParaRPr kumimoji="0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ïşḻïďê-文本框 17"/>
          <p:cNvSpPr txBox="1"/>
          <p:nvPr>
            <p:custDataLst>
              <p:tags r:id="rId1"/>
            </p:custDataLst>
          </p:nvPr>
        </p:nvSpPr>
        <p:spPr>
          <a:xfrm>
            <a:off x="4812878" y="547700"/>
            <a:ext cx="2486277" cy="458793"/>
          </a:xfrm>
          <a:prstGeom prst="rect">
            <a:avLst/>
          </a:prstGeom>
        </p:spPr>
        <p:txBody>
          <a:bodyPr wrap="none" lIns="72000" tIns="72000" rIns="72000" bIns="72000" anchor="ctr" anchorCtr="0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系统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rPr>
              <a:t>架构</a:t>
            </a: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971601" y="2653209"/>
            <a:ext cx="1384663" cy="1489166"/>
            <a:chOff x="1071155" y="1907175"/>
            <a:chExt cx="1384663" cy="1489166"/>
          </a:xfrm>
        </p:grpSpPr>
        <p:sp>
          <p:nvSpPr>
            <p:cNvPr id="11" name="圆角矩形 10"/>
            <p:cNvSpPr/>
            <p:nvPr>
              <p:custDataLst>
                <p:tags r:id="rId2"/>
              </p:custDataLst>
            </p:nvPr>
          </p:nvSpPr>
          <p:spPr>
            <a:xfrm rot="18824807">
              <a:off x="1071155" y="1907175"/>
              <a:ext cx="1384663" cy="1384663"/>
            </a:xfrm>
            <a:prstGeom prst="round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2" name="圆角矩形 11"/>
            <p:cNvSpPr/>
            <p:nvPr>
              <p:custDataLst>
                <p:tags r:id="rId3"/>
              </p:custDataLst>
            </p:nvPr>
          </p:nvSpPr>
          <p:spPr>
            <a:xfrm rot="18824807">
              <a:off x="1071155" y="2011678"/>
              <a:ext cx="1384663" cy="1384663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16" name="abc-book_43689"/>
          <p:cNvSpPr>
            <a:spLocks noChangeAspect="1"/>
          </p:cNvSpPr>
          <p:nvPr>
            <p:custDataLst>
              <p:tags r:id="rId4"/>
            </p:custDataLst>
          </p:nvPr>
        </p:nvSpPr>
        <p:spPr bwMode="auto">
          <a:xfrm>
            <a:off x="2164304" y="2555920"/>
            <a:ext cx="478523" cy="609685"/>
          </a:xfrm>
          <a:custGeom>
            <a:avLst/>
            <a:gdLst>
              <a:gd name="connsiteX0" fmla="*/ 354591 w 457953"/>
              <a:gd name="connsiteY0" fmla="*/ 253609 h 583476"/>
              <a:gd name="connsiteX1" fmla="*/ 241179 w 457953"/>
              <a:gd name="connsiteY1" fmla="*/ 293767 h 583476"/>
              <a:gd name="connsiteX2" fmla="*/ 241179 w 457953"/>
              <a:gd name="connsiteY2" fmla="*/ 452964 h 583476"/>
              <a:gd name="connsiteX3" fmla="*/ 232566 w 457953"/>
              <a:gd name="connsiteY3" fmla="*/ 444358 h 583476"/>
              <a:gd name="connsiteX4" fmla="*/ 232566 w 457953"/>
              <a:gd name="connsiteY4" fmla="*/ 550490 h 583476"/>
              <a:gd name="connsiteX5" fmla="*/ 363204 w 457953"/>
              <a:gd name="connsiteY5" fmla="*/ 521805 h 583476"/>
              <a:gd name="connsiteX6" fmla="*/ 426370 w 457953"/>
              <a:gd name="connsiteY6" fmla="*/ 531845 h 583476"/>
              <a:gd name="connsiteX7" fmla="*/ 426370 w 457953"/>
              <a:gd name="connsiteY7" fmla="*/ 265083 h 583476"/>
              <a:gd name="connsiteX8" fmla="*/ 354591 w 457953"/>
              <a:gd name="connsiteY8" fmla="*/ 253609 h 583476"/>
              <a:gd name="connsiteX9" fmla="*/ 106234 w 457953"/>
              <a:gd name="connsiteY9" fmla="*/ 253609 h 583476"/>
              <a:gd name="connsiteX10" fmla="*/ 34454 w 457953"/>
              <a:gd name="connsiteY10" fmla="*/ 265083 h 583476"/>
              <a:gd name="connsiteX11" fmla="*/ 34454 w 457953"/>
              <a:gd name="connsiteY11" fmla="*/ 531845 h 583476"/>
              <a:gd name="connsiteX12" fmla="*/ 96185 w 457953"/>
              <a:gd name="connsiteY12" fmla="*/ 521805 h 583476"/>
              <a:gd name="connsiteX13" fmla="*/ 228259 w 457953"/>
              <a:gd name="connsiteY13" fmla="*/ 550490 h 583476"/>
              <a:gd name="connsiteX14" fmla="*/ 228259 w 457953"/>
              <a:gd name="connsiteY14" fmla="*/ 444358 h 583476"/>
              <a:gd name="connsiteX15" fmla="*/ 221081 w 457953"/>
              <a:gd name="connsiteY15" fmla="*/ 452964 h 583476"/>
              <a:gd name="connsiteX16" fmla="*/ 221081 w 457953"/>
              <a:gd name="connsiteY16" fmla="*/ 293767 h 583476"/>
              <a:gd name="connsiteX17" fmla="*/ 106234 w 457953"/>
              <a:gd name="connsiteY17" fmla="*/ 253609 h 583476"/>
              <a:gd name="connsiteX18" fmla="*/ 106234 w 457953"/>
              <a:gd name="connsiteY18" fmla="*/ 240701 h 583476"/>
              <a:gd name="connsiteX19" fmla="*/ 231130 w 457953"/>
              <a:gd name="connsiteY19" fmla="*/ 285162 h 583476"/>
              <a:gd name="connsiteX20" fmla="*/ 354591 w 457953"/>
              <a:gd name="connsiteY20" fmla="*/ 240701 h 583476"/>
              <a:gd name="connsiteX21" fmla="*/ 434984 w 457953"/>
              <a:gd name="connsiteY21" fmla="*/ 255043 h 583476"/>
              <a:gd name="connsiteX22" fmla="*/ 439291 w 457953"/>
              <a:gd name="connsiteY22" fmla="*/ 256478 h 583476"/>
              <a:gd name="connsiteX23" fmla="*/ 439291 w 457953"/>
              <a:gd name="connsiteY23" fmla="*/ 285162 h 583476"/>
              <a:gd name="connsiteX24" fmla="*/ 457953 w 457953"/>
              <a:gd name="connsiteY24" fmla="*/ 298069 h 583476"/>
              <a:gd name="connsiteX25" fmla="*/ 457953 w 457953"/>
              <a:gd name="connsiteY25" fmla="*/ 572003 h 583476"/>
              <a:gd name="connsiteX26" fmla="*/ 259842 w 457953"/>
              <a:gd name="connsiteY26" fmla="*/ 572003 h 583476"/>
              <a:gd name="connsiteX27" fmla="*/ 231130 w 457953"/>
              <a:gd name="connsiteY27" fmla="*/ 583476 h 583476"/>
              <a:gd name="connsiteX28" fmla="*/ 202418 w 457953"/>
              <a:gd name="connsiteY28" fmla="*/ 572003 h 583476"/>
              <a:gd name="connsiteX29" fmla="*/ 0 w 457953"/>
              <a:gd name="connsiteY29" fmla="*/ 572003 h 583476"/>
              <a:gd name="connsiteX30" fmla="*/ 0 w 457953"/>
              <a:gd name="connsiteY30" fmla="*/ 298069 h 583476"/>
              <a:gd name="connsiteX31" fmla="*/ 21534 w 457953"/>
              <a:gd name="connsiteY31" fmla="*/ 282293 h 583476"/>
              <a:gd name="connsiteX32" fmla="*/ 21534 w 457953"/>
              <a:gd name="connsiteY32" fmla="*/ 256478 h 583476"/>
              <a:gd name="connsiteX33" fmla="*/ 25841 w 457953"/>
              <a:gd name="connsiteY33" fmla="*/ 255043 h 583476"/>
              <a:gd name="connsiteX34" fmla="*/ 106234 w 457953"/>
              <a:gd name="connsiteY34" fmla="*/ 240701 h 583476"/>
              <a:gd name="connsiteX35" fmla="*/ 312871 w 457953"/>
              <a:gd name="connsiteY35" fmla="*/ 173472 h 583476"/>
              <a:gd name="connsiteX36" fmla="*/ 312871 w 457953"/>
              <a:gd name="connsiteY36" fmla="*/ 194993 h 583476"/>
              <a:gd name="connsiteX37" fmla="*/ 334378 w 457953"/>
              <a:gd name="connsiteY37" fmla="*/ 194993 h 583476"/>
              <a:gd name="connsiteX38" fmla="*/ 340114 w 457953"/>
              <a:gd name="connsiteY38" fmla="*/ 194993 h 583476"/>
              <a:gd name="connsiteX39" fmla="*/ 344415 w 457953"/>
              <a:gd name="connsiteY39" fmla="*/ 193559 h 583476"/>
              <a:gd name="connsiteX40" fmla="*/ 347283 w 457953"/>
              <a:gd name="connsiteY40" fmla="*/ 189254 h 583476"/>
              <a:gd name="connsiteX41" fmla="*/ 348717 w 457953"/>
              <a:gd name="connsiteY41" fmla="*/ 183515 h 583476"/>
              <a:gd name="connsiteX42" fmla="*/ 335812 w 457953"/>
              <a:gd name="connsiteY42" fmla="*/ 173472 h 583476"/>
              <a:gd name="connsiteX43" fmla="*/ 149229 w 457953"/>
              <a:gd name="connsiteY43" fmla="*/ 143337 h 583476"/>
              <a:gd name="connsiteX44" fmla="*/ 137762 w 457953"/>
              <a:gd name="connsiteY44" fmla="*/ 179153 h 583476"/>
              <a:gd name="connsiteX45" fmla="*/ 159264 w 457953"/>
              <a:gd name="connsiteY45" fmla="*/ 179153 h 583476"/>
              <a:gd name="connsiteX46" fmla="*/ 312871 w 457953"/>
              <a:gd name="connsiteY46" fmla="*/ 133298 h 583476"/>
              <a:gd name="connsiteX47" fmla="*/ 312871 w 457953"/>
              <a:gd name="connsiteY47" fmla="*/ 150515 h 583476"/>
              <a:gd name="connsiteX48" fmla="*/ 332945 w 457953"/>
              <a:gd name="connsiteY48" fmla="*/ 150515 h 583476"/>
              <a:gd name="connsiteX49" fmla="*/ 341548 w 457953"/>
              <a:gd name="connsiteY49" fmla="*/ 149081 h 583476"/>
              <a:gd name="connsiteX50" fmla="*/ 344415 w 457953"/>
              <a:gd name="connsiteY50" fmla="*/ 141907 h 583476"/>
              <a:gd name="connsiteX51" fmla="*/ 341548 w 457953"/>
              <a:gd name="connsiteY51" fmla="*/ 134733 h 583476"/>
              <a:gd name="connsiteX52" fmla="*/ 332945 w 457953"/>
              <a:gd name="connsiteY52" fmla="*/ 133298 h 583476"/>
              <a:gd name="connsiteX53" fmla="*/ 277025 w 457953"/>
              <a:gd name="connsiteY53" fmla="*/ 104603 h 583476"/>
              <a:gd name="connsiteX54" fmla="*/ 341548 w 457953"/>
              <a:gd name="connsiteY54" fmla="*/ 104603 h 583476"/>
              <a:gd name="connsiteX55" fmla="*/ 360187 w 457953"/>
              <a:gd name="connsiteY55" fmla="*/ 108907 h 583476"/>
              <a:gd name="connsiteX56" fmla="*/ 371658 w 457953"/>
              <a:gd name="connsiteY56" fmla="*/ 116081 h 583476"/>
              <a:gd name="connsiteX57" fmla="*/ 377393 w 457953"/>
              <a:gd name="connsiteY57" fmla="*/ 124690 h 583476"/>
              <a:gd name="connsiteX58" fmla="*/ 378827 w 457953"/>
              <a:gd name="connsiteY58" fmla="*/ 134733 h 583476"/>
              <a:gd name="connsiteX59" fmla="*/ 375959 w 457953"/>
              <a:gd name="connsiteY59" fmla="*/ 149081 h 583476"/>
              <a:gd name="connsiteX60" fmla="*/ 364489 w 457953"/>
              <a:gd name="connsiteY60" fmla="*/ 157689 h 583476"/>
              <a:gd name="connsiteX61" fmla="*/ 373092 w 457953"/>
              <a:gd name="connsiteY61" fmla="*/ 161994 h 583476"/>
              <a:gd name="connsiteX62" fmla="*/ 378827 w 457953"/>
              <a:gd name="connsiteY62" fmla="*/ 167733 h 583476"/>
              <a:gd name="connsiteX63" fmla="*/ 383129 w 457953"/>
              <a:gd name="connsiteY63" fmla="*/ 176341 h 583476"/>
              <a:gd name="connsiteX64" fmla="*/ 385996 w 457953"/>
              <a:gd name="connsiteY64" fmla="*/ 187819 h 583476"/>
              <a:gd name="connsiteX65" fmla="*/ 381695 w 457953"/>
              <a:gd name="connsiteY65" fmla="*/ 203602 h 583476"/>
              <a:gd name="connsiteX66" fmla="*/ 373092 w 457953"/>
              <a:gd name="connsiteY66" fmla="*/ 213645 h 583476"/>
              <a:gd name="connsiteX67" fmla="*/ 358753 w 457953"/>
              <a:gd name="connsiteY67" fmla="*/ 220819 h 583476"/>
              <a:gd name="connsiteX68" fmla="*/ 344415 w 457953"/>
              <a:gd name="connsiteY68" fmla="*/ 223689 h 583476"/>
              <a:gd name="connsiteX69" fmla="*/ 277025 w 457953"/>
              <a:gd name="connsiteY69" fmla="*/ 223689 h 583476"/>
              <a:gd name="connsiteX70" fmla="*/ 130594 w 457953"/>
              <a:gd name="connsiteY70" fmla="*/ 103223 h 583476"/>
              <a:gd name="connsiteX71" fmla="*/ 166431 w 457953"/>
              <a:gd name="connsiteY71" fmla="*/ 103223 h 583476"/>
              <a:gd name="connsiteX72" fmla="*/ 209435 w 457953"/>
              <a:gd name="connsiteY72" fmla="*/ 220700 h 583476"/>
              <a:gd name="connsiteX73" fmla="*/ 172165 w 457953"/>
              <a:gd name="connsiteY73" fmla="*/ 220700 h 583476"/>
              <a:gd name="connsiteX74" fmla="*/ 166431 w 457953"/>
              <a:gd name="connsiteY74" fmla="*/ 204941 h 583476"/>
              <a:gd name="connsiteX75" fmla="*/ 129161 w 457953"/>
              <a:gd name="connsiteY75" fmla="*/ 204941 h 583476"/>
              <a:gd name="connsiteX76" fmla="*/ 124860 w 457953"/>
              <a:gd name="connsiteY76" fmla="*/ 220700 h 583476"/>
              <a:gd name="connsiteX77" fmla="*/ 87590 w 457953"/>
              <a:gd name="connsiteY77" fmla="*/ 220700 h 583476"/>
              <a:gd name="connsiteX78" fmla="*/ 229635 w 457953"/>
              <a:gd name="connsiteY78" fmla="*/ 0 h 583476"/>
              <a:gd name="connsiteX79" fmla="*/ 268371 w 457953"/>
              <a:gd name="connsiteY79" fmla="*/ 12895 h 583476"/>
              <a:gd name="connsiteX80" fmla="*/ 282718 w 457953"/>
              <a:gd name="connsiteY80" fmla="*/ 47283 h 583476"/>
              <a:gd name="connsiteX81" fmla="*/ 248285 w 457953"/>
              <a:gd name="connsiteY81" fmla="*/ 47283 h 583476"/>
              <a:gd name="connsiteX82" fmla="*/ 246851 w 457953"/>
              <a:gd name="connsiteY82" fmla="*/ 41552 h 583476"/>
              <a:gd name="connsiteX83" fmla="*/ 243981 w 457953"/>
              <a:gd name="connsiteY83" fmla="*/ 35821 h 583476"/>
              <a:gd name="connsiteX84" fmla="*/ 238243 w 457953"/>
              <a:gd name="connsiteY84" fmla="*/ 31522 h 583476"/>
              <a:gd name="connsiteX85" fmla="*/ 229635 w 457953"/>
              <a:gd name="connsiteY85" fmla="*/ 28656 h 583476"/>
              <a:gd name="connsiteX86" fmla="*/ 218157 w 457953"/>
              <a:gd name="connsiteY86" fmla="*/ 31522 h 583476"/>
              <a:gd name="connsiteX87" fmla="*/ 210984 w 457953"/>
              <a:gd name="connsiteY87" fmla="*/ 40119 h 583476"/>
              <a:gd name="connsiteX88" fmla="*/ 208115 w 457953"/>
              <a:gd name="connsiteY88" fmla="*/ 50149 h 583476"/>
              <a:gd name="connsiteX89" fmla="*/ 206680 w 457953"/>
              <a:gd name="connsiteY89" fmla="*/ 61612 h 583476"/>
              <a:gd name="connsiteX90" fmla="*/ 208115 w 457953"/>
              <a:gd name="connsiteY90" fmla="*/ 73074 h 583476"/>
              <a:gd name="connsiteX91" fmla="*/ 210984 w 457953"/>
              <a:gd name="connsiteY91" fmla="*/ 83104 h 583476"/>
              <a:gd name="connsiteX92" fmla="*/ 218157 w 457953"/>
              <a:gd name="connsiteY92" fmla="*/ 91701 h 583476"/>
              <a:gd name="connsiteX93" fmla="*/ 229635 w 457953"/>
              <a:gd name="connsiteY93" fmla="*/ 94567 h 583476"/>
              <a:gd name="connsiteX94" fmla="*/ 236808 w 457953"/>
              <a:gd name="connsiteY94" fmla="*/ 93134 h 583476"/>
              <a:gd name="connsiteX95" fmla="*/ 242547 w 457953"/>
              <a:gd name="connsiteY95" fmla="*/ 88836 h 583476"/>
              <a:gd name="connsiteX96" fmla="*/ 245416 w 457953"/>
              <a:gd name="connsiteY96" fmla="*/ 81671 h 583476"/>
              <a:gd name="connsiteX97" fmla="*/ 248285 w 457953"/>
              <a:gd name="connsiteY97" fmla="*/ 74507 h 583476"/>
              <a:gd name="connsiteX98" fmla="*/ 284152 w 457953"/>
              <a:gd name="connsiteY98" fmla="*/ 74507 h 583476"/>
              <a:gd name="connsiteX99" fmla="*/ 279848 w 457953"/>
              <a:gd name="connsiteY99" fmla="*/ 91701 h 583476"/>
              <a:gd name="connsiteX100" fmla="*/ 269806 w 457953"/>
              <a:gd name="connsiteY100" fmla="*/ 107463 h 583476"/>
              <a:gd name="connsiteX101" fmla="*/ 252589 w 457953"/>
              <a:gd name="connsiteY101" fmla="*/ 118925 h 583476"/>
              <a:gd name="connsiteX102" fmla="*/ 229635 w 457953"/>
              <a:gd name="connsiteY102" fmla="*/ 123224 h 583476"/>
              <a:gd name="connsiteX103" fmla="*/ 205245 w 457953"/>
              <a:gd name="connsiteY103" fmla="*/ 118925 h 583476"/>
              <a:gd name="connsiteX104" fmla="*/ 185160 w 457953"/>
              <a:gd name="connsiteY104" fmla="*/ 106030 h 583476"/>
              <a:gd name="connsiteX105" fmla="*/ 173683 w 457953"/>
              <a:gd name="connsiteY105" fmla="*/ 85970 h 583476"/>
              <a:gd name="connsiteX106" fmla="*/ 170813 w 457953"/>
              <a:gd name="connsiteY106" fmla="*/ 61612 h 583476"/>
              <a:gd name="connsiteX107" fmla="*/ 175117 w 457953"/>
              <a:gd name="connsiteY107" fmla="*/ 35821 h 583476"/>
              <a:gd name="connsiteX108" fmla="*/ 186595 w 457953"/>
              <a:gd name="connsiteY108" fmla="*/ 17194 h 583476"/>
              <a:gd name="connsiteX109" fmla="*/ 205245 w 457953"/>
              <a:gd name="connsiteY109" fmla="*/ 4298 h 583476"/>
              <a:gd name="connsiteX110" fmla="*/ 229635 w 457953"/>
              <a:gd name="connsiteY110" fmla="*/ 0 h 583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457953" h="583476">
                <a:moveTo>
                  <a:pt x="354591" y="253609"/>
                </a:moveTo>
                <a:cubicBezTo>
                  <a:pt x="310088" y="253609"/>
                  <a:pt x="271327" y="267951"/>
                  <a:pt x="241179" y="293767"/>
                </a:cubicBezTo>
                <a:lnTo>
                  <a:pt x="241179" y="452964"/>
                </a:lnTo>
                <a:lnTo>
                  <a:pt x="232566" y="444358"/>
                </a:lnTo>
                <a:lnTo>
                  <a:pt x="232566" y="550490"/>
                </a:lnTo>
                <a:cubicBezTo>
                  <a:pt x="249793" y="543318"/>
                  <a:pt x="304345" y="521805"/>
                  <a:pt x="363204" y="521805"/>
                </a:cubicBezTo>
                <a:cubicBezTo>
                  <a:pt x="386174" y="521805"/>
                  <a:pt x="407708" y="524674"/>
                  <a:pt x="426370" y="531845"/>
                </a:cubicBezTo>
                <a:lnTo>
                  <a:pt x="426370" y="265083"/>
                </a:lnTo>
                <a:cubicBezTo>
                  <a:pt x="416321" y="262214"/>
                  <a:pt x="389045" y="253609"/>
                  <a:pt x="354591" y="253609"/>
                </a:cubicBezTo>
                <a:close/>
                <a:moveTo>
                  <a:pt x="106234" y="253609"/>
                </a:moveTo>
                <a:cubicBezTo>
                  <a:pt x="73215" y="253609"/>
                  <a:pt x="44504" y="262214"/>
                  <a:pt x="34454" y="265083"/>
                </a:cubicBezTo>
                <a:lnTo>
                  <a:pt x="34454" y="531845"/>
                </a:lnTo>
                <a:cubicBezTo>
                  <a:pt x="51681" y="526108"/>
                  <a:pt x="73215" y="521805"/>
                  <a:pt x="96185" y="521805"/>
                </a:cubicBezTo>
                <a:cubicBezTo>
                  <a:pt x="153608" y="521805"/>
                  <a:pt x="211032" y="544753"/>
                  <a:pt x="228259" y="550490"/>
                </a:cubicBezTo>
                <a:lnTo>
                  <a:pt x="228259" y="444358"/>
                </a:lnTo>
                <a:lnTo>
                  <a:pt x="221081" y="452964"/>
                </a:lnTo>
                <a:lnTo>
                  <a:pt x="221081" y="293767"/>
                </a:lnTo>
                <a:cubicBezTo>
                  <a:pt x="189498" y="267951"/>
                  <a:pt x="150737" y="253609"/>
                  <a:pt x="106234" y="253609"/>
                </a:cubicBezTo>
                <a:close/>
                <a:moveTo>
                  <a:pt x="106234" y="240701"/>
                </a:moveTo>
                <a:cubicBezTo>
                  <a:pt x="155044" y="240701"/>
                  <a:pt x="196676" y="255043"/>
                  <a:pt x="231130" y="285162"/>
                </a:cubicBezTo>
                <a:cubicBezTo>
                  <a:pt x="264149" y="255043"/>
                  <a:pt x="307216" y="240701"/>
                  <a:pt x="354591" y="240701"/>
                </a:cubicBezTo>
                <a:cubicBezTo>
                  <a:pt x="400530" y="240701"/>
                  <a:pt x="433548" y="253609"/>
                  <a:pt x="434984" y="255043"/>
                </a:cubicBezTo>
                <a:lnTo>
                  <a:pt x="439291" y="256478"/>
                </a:lnTo>
                <a:lnTo>
                  <a:pt x="439291" y="285162"/>
                </a:lnTo>
                <a:cubicBezTo>
                  <a:pt x="450775" y="288030"/>
                  <a:pt x="457953" y="290898"/>
                  <a:pt x="457953" y="298069"/>
                </a:cubicBezTo>
                <a:lnTo>
                  <a:pt x="457953" y="572003"/>
                </a:lnTo>
                <a:lnTo>
                  <a:pt x="259842" y="572003"/>
                </a:lnTo>
                <a:cubicBezTo>
                  <a:pt x="252664" y="579174"/>
                  <a:pt x="242615" y="583476"/>
                  <a:pt x="231130" y="583476"/>
                </a:cubicBezTo>
                <a:cubicBezTo>
                  <a:pt x="219645" y="583476"/>
                  <a:pt x="209596" y="579174"/>
                  <a:pt x="202418" y="572003"/>
                </a:cubicBezTo>
                <a:lnTo>
                  <a:pt x="0" y="572003"/>
                </a:lnTo>
                <a:lnTo>
                  <a:pt x="0" y="298069"/>
                </a:lnTo>
                <a:cubicBezTo>
                  <a:pt x="0" y="289464"/>
                  <a:pt x="8614" y="285162"/>
                  <a:pt x="21534" y="282293"/>
                </a:cubicBezTo>
                <a:lnTo>
                  <a:pt x="21534" y="256478"/>
                </a:lnTo>
                <a:lnTo>
                  <a:pt x="25841" y="255043"/>
                </a:lnTo>
                <a:cubicBezTo>
                  <a:pt x="27276" y="253609"/>
                  <a:pt x="61731" y="240701"/>
                  <a:pt x="106234" y="240701"/>
                </a:cubicBezTo>
                <a:close/>
                <a:moveTo>
                  <a:pt x="312871" y="173472"/>
                </a:moveTo>
                <a:lnTo>
                  <a:pt x="312871" y="194993"/>
                </a:lnTo>
                <a:lnTo>
                  <a:pt x="334378" y="194993"/>
                </a:lnTo>
                <a:cubicBezTo>
                  <a:pt x="337246" y="194993"/>
                  <a:pt x="338680" y="194993"/>
                  <a:pt x="340114" y="194993"/>
                </a:cubicBezTo>
                <a:cubicBezTo>
                  <a:pt x="341548" y="194993"/>
                  <a:pt x="342981" y="193559"/>
                  <a:pt x="344415" y="193559"/>
                </a:cubicBezTo>
                <a:cubicBezTo>
                  <a:pt x="345849" y="192124"/>
                  <a:pt x="347283" y="190689"/>
                  <a:pt x="347283" y="189254"/>
                </a:cubicBezTo>
                <a:cubicBezTo>
                  <a:pt x="348717" y="187819"/>
                  <a:pt x="348717" y="186385"/>
                  <a:pt x="348717" y="183515"/>
                </a:cubicBezTo>
                <a:cubicBezTo>
                  <a:pt x="348717" y="176341"/>
                  <a:pt x="344415" y="173472"/>
                  <a:pt x="335812" y="173472"/>
                </a:cubicBezTo>
                <a:close/>
                <a:moveTo>
                  <a:pt x="149229" y="143337"/>
                </a:moveTo>
                <a:lnTo>
                  <a:pt x="137762" y="179153"/>
                </a:lnTo>
                <a:lnTo>
                  <a:pt x="159264" y="179153"/>
                </a:lnTo>
                <a:close/>
                <a:moveTo>
                  <a:pt x="312871" y="133298"/>
                </a:moveTo>
                <a:lnTo>
                  <a:pt x="312871" y="150515"/>
                </a:lnTo>
                <a:lnTo>
                  <a:pt x="332945" y="150515"/>
                </a:lnTo>
                <a:cubicBezTo>
                  <a:pt x="335812" y="150515"/>
                  <a:pt x="340114" y="150515"/>
                  <a:pt x="341548" y="149081"/>
                </a:cubicBezTo>
                <a:cubicBezTo>
                  <a:pt x="344415" y="147646"/>
                  <a:pt x="344415" y="144776"/>
                  <a:pt x="344415" y="141907"/>
                </a:cubicBezTo>
                <a:cubicBezTo>
                  <a:pt x="344415" y="139037"/>
                  <a:pt x="344415" y="136168"/>
                  <a:pt x="341548" y="134733"/>
                </a:cubicBezTo>
                <a:cubicBezTo>
                  <a:pt x="340114" y="133298"/>
                  <a:pt x="335812" y="133298"/>
                  <a:pt x="332945" y="133298"/>
                </a:cubicBezTo>
                <a:close/>
                <a:moveTo>
                  <a:pt x="277025" y="104603"/>
                </a:moveTo>
                <a:lnTo>
                  <a:pt x="341548" y="104603"/>
                </a:lnTo>
                <a:cubicBezTo>
                  <a:pt x="348717" y="104603"/>
                  <a:pt x="355886" y="106038"/>
                  <a:pt x="360187" y="108907"/>
                </a:cubicBezTo>
                <a:cubicBezTo>
                  <a:pt x="365923" y="110342"/>
                  <a:pt x="368790" y="113211"/>
                  <a:pt x="371658" y="116081"/>
                </a:cubicBezTo>
                <a:cubicBezTo>
                  <a:pt x="374526" y="118950"/>
                  <a:pt x="377393" y="121820"/>
                  <a:pt x="377393" y="124690"/>
                </a:cubicBezTo>
                <a:cubicBezTo>
                  <a:pt x="378827" y="128994"/>
                  <a:pt x="378827" y="131863"/>
                  <a:pt x="378827" y="134733"/>
                </a:cubicBezTo>
                <a:cubicBezTo>
                  <a:pt x="378827" y="140472"/>
                  <a:pt x="377393" y="146211"/>
                  <a:pt x="375959" y="149081"/>
                </a:cubicBezTo>
                <a:cubicBezTo>
                  <a:pt x="373092" y="151950"/>
                  <a:pt x="368790" y="156255"/>
                  <a:pt x="364489" y="157689"/>
                </a:cubicBezTo>
                <a:cubicBezTo>
                  <a:pt x="367356" y="159124"/>
                  <a:pt x="370224" y="160559"/>
                  <a:pt x="373092" y="161994"/>
                </a:cubicBezTo>
                <a:cubicBezTo>
                  <a:pt x="374526" y="163428"/>
                  <a:pt x="377393" y="164863"/>
                  <a:pt x="378827" y="167733"/>
                </a:cubicBezTo>
                <a:cubicBezTo>
                  <a:pt x="380261" y="170602"/>
                  <a:pt x="383129" y="172037"/>
                  <a:pt x="383129" y="176341"/>
                </a:cubicBezTo>
                <a:cubicBezTo>
                  <a:pt x="384562" y="179211"/>
                  <a:pt x="385996" y="183515"/>
                  <a:pt x="385996" y="187819"/>
                </a:cubicBezTo>
                <a:cubicBezTo>
                  <a:pt x="385996" y="193559"/>
                  <a:pt x="384562" y="199298"/>
                  <a:pt x="381695" y="203602"/>
                </a:cubicBezTo>
                <a:cubicBezTo>
                  <a:pt x="378827" y="207906"/>
                  <a:pt x="375959" y="210776"/>
                  <a:pt x="373092" y="213645"/>
                </a:cubicBezTo>
                <a:cubicBezTo>
                  <a:pt x="368790" y="216515"/>
                  <a:pt x="364489" y="219384"/>
                  <a:pt x="358753" y="220819"/>
                </a:cubicBezTo>
                <a:cubicBezTo>
                  <a:pt x="354452" y="222254"/>
                  <a:pt x="348717" y="223689"/>
                  <a:pt x="344415" y="223689"/>
                </a:cubicBezTo>
                <a:lnTo>
                  <a:pt x="277025" y="223689"/>
                </a:lnTo>
                <a:close/>
                <a:moveTo>
                  <a:pt x="130594" y="103223"/>
                </a:moveTo>
                <a:lnTo>
                  <a:pt x="166431" y="103223"/>
                </a:lnTo>
                <a:lnTo>
                  <a:pt x="209435" y="220700"/>
                </a:lnTo>
                <a:lnTo>
                  <a:pt x="172165" y="220700"/>
                </a:lnTo>
                <a:lnTo>
                  <a:pt x="166431" y="204941"/>
                </a:lnTo>
                <a:lnTo>
                  <a:pt x="129161" y="204941"/>
                </a:lnTo>
                <a:lnTo>
                  <a:pt x="124860" y="220700"/>
                </a:lnTo>
                <a:lnTo>
                  <a:pt x="87590" y="220700"/>
                </a:lnTo>
                <a:close/>
                <a:moveTo>
                  <a:pt x="229635" y="0"/>
                </a:moveTo>
                <a:cubicBezTo>
                  <a:pt x="246851" y="0"/>
                  <a:pt x="258328" y="4298"/>
                  <a:pt x="268371" y="12895"/>
                </a:cubicBezTo>
                <a:cubicBezTo>
                  <a:pt x="276979" y="20059"/>
                  <a:pt x="281283" y="31522"/>
                  <a:pt x="282718" y="47283"/>
                </a:cubicBezTo>
                <a:lnTo>
                  <a:pt x="248285" y="47283"/>
                </a:lnTo>
                <a:cubicBezTo>
                  <a:pt x="248285" y="45851"/>
                  <a:pt x="246851" y="44418"/>
                  <a:pt x="246851" y="41552"/>
                </a:cubicBezTo>
                <a:cubicBezTo>
                  <a:pt x="246851" y="40119"/>
                  <a:pt x="245416" y="38686"/>
                  <a:pt x="243981" y="35821"/>
                </a:cubicBezTo>
                <a:cubicBezTo>
                  <a:pt x="242547" y="34388"/>
                  <a:pt x="241112" y="32955"/>
                  <a:pt x="238243" y="31522"/>
                </a:cubicBezTo>
                <a:cubicBezTo>
                  <a:pt x="235373" y="30089"/>
                  <a:pt x="232504" y="28656"/>
                  <a:pt x="229635" y="28656"/>
                </a:cubicBezTo>
                <a:cubicBezTo>
                  <a:pt x="225331" y="28656"/>
                  <a:pt x="221027" y="30089"/>
                  <a:pt x="218157" y="31522"/>
                </a:cubicBezTo>
                <a:cubicBezTo>
                  <a:pt x="215288" y="34388"/>
                  <a:pt x="213853" y="35821"/>
                  <a:pt x="210984" y="40119"/>
                </a:cubicBezTo>
                <a:cubicBezTo>
                  <a:pt x="209549" y="42985"/>
                  <a:pt x="208115" y="45851"/>
                  <a:pt x="208115" y="50149"/>
                </a:cubicBezTo>
                <a:cubicBezTo>
                  <a:pt x="206680" y="54448"/>
                  <a:pt x="206680" y="57313"/>
                  <a:pt x="206680" y="61612"/>
                </a:cubicBezTo>
                <a:cubicBezTo>
                  <a:pt x="206680" y="65910"/>
                  <a:pt x="206680" y="70209"/>
                  <a:pt x="208115" y="73074"/>
                </a:cubicBezTo>
                <a:cubicBezTo>
                  <a:pt x="208115" y="77373"/>
                  <a:pt x="209549" y="80239"/>
                  <a:pt x="210984" y="83104"/>
                </a:cubicBezTo>
                <a:cubicBezTo>
                  <a:pt x="212419" y="87403"/>
                  <a:pt x="215288" y="88836"/>
                  <a:pt x="218157" y="91701"/>
                </a:cubicBezTo>
                <a:cubicBezTo>
                  <a:pt x="221027" y="93134"/>
                  <a:pt x="225331" y="94567"/>
                  <a:pt x="229635" y="94567"/>
                </a:cubicBezTo>
                <a:cubicBezTo>
                  <a:pt x="232504" y="94567"/>
                  <a:pt x="235373" y="93134"/>
                  <a:pt x="236808" y="93134"/>
                </a:cubicBezTo>
                <a:cubicBezTo>
                  <a:pt x="239677" y="91701"/>
                  <a:pt x="241112" y="90268"/>
                  <a:pt x="242547" y="88836"/>
                </a:cubicBezTo>
                <a:cubicBezTo>
                  <a:pt x="243981" y="85970"/>
                  <a:pt x="245416" y="84537"/>
                  <a:pt x="245416" y="81671"/>
                </a:cubicBezTo>
                <a:cubicBezTo>
                  <a:pt x="246851" y="80239"/>
                  <a:pt x="248285" y="77373"/>
                  <a:pt x="248285" y="74507"/>
                </a:cubicBezTo>
                <a:lnTo>
                  <a:pt x="284152" y="74507"/>
                </a:lnTo>
                <a:cubicBezTo>
                  <a:pt x="284152" y="80239"/>
                  <a:pt x="282718" y="85970"/>
                  <a:pt x="279848" y="91701"/>
                </a:cubicBezTo>
                <a:cubicBezTo>
                  <a:pt x="278414" y="97433"/>
                  <a:pt x="274110" y="103164"/>
                  <a:pt x="269806" y="107463"/>
                </a:cubicBezTo>
                <a:cubicBezTo>
                  <a:pt x="265502" y="113194"/>
                  <a:pt x="259763" y="116060"/>
                  <a:pt x="252589" y="118925"/>
                </a:cubicBezTo>
                <a:cubicBezTo>
                  <a:pt x="246851" y="121791"/>
                  <a:pt x="238243" y="123224"/>
                  <a:pt x="229635" y="123224"/>
                </a:cubicBezTo>
                <a:cubicBezTo>
                  <a:pt x="221027" y="123224"/>
                  <a:pt x="212419" y="121791"/>
                  <a:pt x="205245" y="118925"/>
                </a:cubicBezTo>
                <a:cubicBezTo>
                  <a:pt x="196637" y="116060"/>
                  <a:pt x="190899" y="111761"/>
                  <a:pt x="185160" y="106030"/>
                </a:cubicBezTo>
                <a:cubicBezTo>
                  <a:pt x="180856" y="100298"/>
                  <a:pt x="176552" y="93134"/>
                  <a:pt x="173683" y="85970"/>
                </a:cubicBezTo>
                <a:cubicBezTo>
                  <a:pt x="172248" y="78806"/>
                  <a:pt x="170813" y="70209"/>
                  <a:pt x="170813" y="61612"/>
                </a:cubicBezTo>
                <a:cubicBezTo>
                  <a:pt x="170813" y="53015"/>
                  <a:pt x="172248" y="44418"/>
                  <a:pt x="175117" y="35821"/>
                </a:cubicBezTo>
                <a:cubicBezTo>
                  <a:pt x="176552" y="28656"/>
                  <a:pt x="180856" y="22925"/>
                  <a:pt x="186595" y="17194"/>
                </a:cubicBezTo>
                <a:cubicBezTo>
                  <a:pt x="192333" y="11462"/>
                  <a:pt x="198072" y="7164"/>
                  <a:pt x="205245" y="4298"/>
                </a:cubicBezTo>
                <a:cubicBezTo>
                  <a:pt x="212419" y="1433"/>
                  <a:pt x="221027" y="0"/>
                  <a:pt x="22963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9" name="computer-with-a-dvd_43783"/>
          <p:cNvSpPr>
            <a:spLocks noChangeAspect="1"/>
          </p:cNvSpPr>
          <p:nvPr>
            <p:custDataLst>
              <p:tags r:id="rId5"/>
            </p:custDataLst>
          </p:nvPr>
        </p:nvSpPr>
        <p:spPr bwMode="auto">
          <a:xfrm>
            <a:off x="1359089" y="3060907"/>
            <a:ext cx="609685" cy="569266"/>
          </a:xfrm>
          <a:custGeom>
            <a:avLst/>
            <a:gdLst>
              <a:gd name="connsiteX0" fmla="*/ 229705 w 575660"/>
              <a:gd name="connsiteY0" fmla="*/ 477287 h 537497"/>
              <a:gd name="connsiteX1" fmla="*/ 221091 w 575660"/>
              <a:gd name="connsiteY1" fmla="*/ 513126 h 537497"/>
              <a:gd name="connsiteX2" fmla="*/ 330200 w 575660"/>
              <a:gd name="connsiteY2" fmla="*/ 513126 h 537497"/>
              <a:gd name="connsiteX3" fmla="*/ 321586 w 575660"/>
              <a:gd name="connsiteY3" fmla="*/ 477287 h 537497"/>
              <a:gd name="connsiteX4" fmla="*/ 38763 w 575660"/>
              <a:gd name="connsiteY4" fmla="*/ 361167 h 537497"/>
              <a:gd name="connsiteX5" fmla="*/ 512528 w 575660"/>
              <a:gd name="connsiteY5" fmla="*/ 361167 h 537497"/>
              <a:gd name="connsiteX6" fmla="*/ 551291 w 575660"/>
              <a:gd name="connsiteY6" fmla="*/ 537497 h 537497"/>
              <a:gd name="connsiteX7" fmla="*/ 0 w 575660"/>
              <a:gd name="connsiteY7" fmla="*/ 537497 h 537497"/>
              <a:gd name="connsiteX8" fmla="*/ 459447 w 575660"/>
              <a:gd name="connsiteY8" fmla="*/ 83235 h 537497"/>
              <a:gd name="connsiteX9" fmla="*/ 423567 w 575660"/>
              <a:gd name="connsiteY9" fmla="*/ 120466 h 537497"/>
              <a:gd name="connsiteX10" fmla="*/ 459447 w 575660"/>
              <a:gd name="connsiteY10" fmla="*/ 157696 h 537497"/>
              <a:gd name="connsiteX11" fmla="*/ 496763 w 575660"/>
              <a:gd name="connsiteY11" fmla="*/ 120466 h 537497"/>
              <a:gd name="connsiteX12" fmla="*/ 459447 w 575660"/>
              <a:gd name="connsiteY12" fmla="*/ 83235 h 537497"/>
              <a:gd name="connsiteX13" fmla="*/ 40232 w 575660"/>
              <a:gd name="connsiteY13" fmla="*/ 71728 h 537497"/>
              <a:gd name="connsiteX14" fmla="*/ 333063 w 575660"/>
              <a:gd name="connsiteY14" fmla="*/ 71728 h 537497"/>
              <a:gd name="connsiteX15" fmla="*/ 325886 w 575660"/>
              <a:gd name="connsiteY15" fmla="*/ 104701 h 537497"/>
              <a:gd name="connsiteX16" fmla="*/ 73247 w 575660"/>
              <a:gd name="connsiteY16" fmla="*/ 104701 h 537497"/>
              <a:gd name="connsiteX17" fmla="*/ 73247 w 575660"/>
              <a:gd name="connsiteY17" fmla="*/ 322610 h 537497"/>
              <a:gd name="connsiteX18" fmla="*/ 478044 w 575660"/>
              <a:gd name="connsiteY18" fmla="*/ 322610 h 537497"/>
              <a:gd name="connsiteX19" fmla="*/ 478044 w 575660"/>
              <a:gd name="connsiteY19" fmla="*/ 250929 h 537497"/>
              <a:gd name="connsiteX20" fmla="*/ 511059 w 575660"/>
              <a:gd name="connsiteY20" fmla="*/ 242328 h 537497"/>
              <a:gd name="connsiteX21" fmla="*/ 511059 w 575660"/>
              <a:gd name="connsiteY21" fmla="*/ 351282 h 537497"/>
              <a:gd name="connsiteX22" fmla="*/ 40232 w 575660"/>
              <a:gd name="connsiteY22" fmla="*/ 351282 h 537497"/>
              <a:gd name="connsiteX23" fmla="*/ 459447 w 575660"/>
              <a:gd name="connsiteY23" fmla="*/ 70348 h 537497"/>
              <a:gd name="connsiteX24" fmla="*/ 509680 w 575660"/>
              <a:gd name="connsiteY24" fmla="*/ 120466 h 537497"/>
              <a:gd name="connsiteX25" fmla="*/ 459447 w 575660"/>
              <a:gd name="connsiteY25" fmla="*/ 170583 h 537497"/>
              <a:gd name="connsiteX26" fmla="*/ 409215 w 575660"/>
              <a:gd name="connsiteY26" fmla="*/ 120466 h 537497"/>
              <a:gd name="connsiteX27" fmla="*/ 459447 w 575660"/>
              <a:gd name="connsiteY27" fmla="*/ 70348 h 537497"/>
              <a:gd name="connsiteX28" fmla="*/ 459388 w 575660"/>
              <a:gd name="connsiteY28" fmla="*/ 63083 h 537497"/>
              <a:gd name="connsiteX29" fmla="*/ 403406 w 575660"/>
              <a:gd name="connsiteY29" fmla="*/ 120432 h 537497"/>
              <a:gd name="connsiteX30" fmla="*/ 459388 w 575660"/>
              <a:gd name="connsiteY30" fmla="*/ 176347 h 537497"/>
              <a:gd name="connsiteX31" fmla="*/ 516807 w 575660"/>
              <a:gd name="connsiteY31" fmla="*/ 120432 h 537497"/>
              <a:gd name="connsiteX32" fmla="*/ 459388 w 575660"/>
              <a:gd name="connsiteY32" fmla="*/ 63083 h 537497"/>
              <a:gd name="connsiteX33" fmla="*/ 457953 w 575660"/>
              <a:gd name="connsiteY33" fmla="*/ 0 h 537497"/>
              <a:gd name="connsiteX34" fmla="*/ 575660 w 575660"/>
              <a:gd name="connsiteY34" fmla="*/ 117565 h 537497"/>
              <a:gd name="connsiteX35" fmla="*/ 457953 w 575660"/>
              <a:gd name="connsiteY35" fmla="*/ 236563 h 537497"/>
              <a:gd name="connsiteX36" fmla="*/ 340246 w 575660"/>
              <a:gd name="connsiteY36" fmla="*/ 117565 h 537497"/>
              <a:gd name="connsiteX37" fmla="*/ 457953 w 575660"/>
              <a:gd name="connsiteY37" fmla="*/ 0 h 537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575660" h="537497">
                <a:moveTo>
                  <a:pt x="229705" y="477287"/>
                </a:moveTo>
                <a:lnTo>
                  <a:pt x="221091" y="513126"/>
                </a:lnTo>
                <a:lnTo>
                  <a:pt x="330200" y="513126"/>
                </a:lnTo>
                <a:lnTo>
                  <a:pt x="321586" y="477287"/>
                </a:lnTo>
                <a:close/>
                <a:moveTo>
                  <a:pt x="38763" y="361167"/>
                </a:moveTo>
                <a:lnTo>
                  <a:pt x="512528" y="361167"/>
                </a:lnTo>
                <a:lnTo>
                  <a:pt x="551291" y="537497"/>
                </a:lnTo>
                <a:lnTo>
                  <a:pt x="0" y="537497"/>
                </a:lnTo>
                <a:close/>
                <a:moveTo>
                  <a:pt x="459447" y="83235"/>
                </a:moveTo>
                <a:cubicBezTo>
                  <a:pt x="439355" y="83235"/>
                  <a:pt x="423567" y="100418"/>
                  <a:pt x="423567" y="120466"/>
                </a:cubicBezTo>
                <a:cubicBezTo>
                  <a:pt x="423567" y="140512"/>
                  <a:pt x="439355" y="157696"/>
                  <a:pt x="459447" y="157696"/>
                </a:cubicBezTo>
                <a:cubicBezTo>
                  <a:pt x="480976" y="157696"/>
                  <a:pt x="496763" y="140512"/>
                  <a:pt x="496763" y="120466"/>
                </a:cubicBezTo>
                <a:cubicBezTo>
                  <a:pt x="496763" y="100418"/>
                  <a:pt x="480976" y="83235"/>
                  <a:pt x="459447" y="83235"/>
                </a:cubicBezTo>
                <a:close/>
                <a:moveTo>
                  <a:pt x="40232" y="71728"/>
                </a:moveTo>
                <a:lnTo>
                  <a:pt x="333063" y="71728"/>
                </a:lnTo>
                <a:cubicBezTo>
                  <a:pt x="330193" y="81763"/>
                  <a:pt x="327322" y="93232"/>
                  <a:pt x="325886" y="104701"/>
                </a:cubicBezTo>
                <a:lnTo>
                  <a:pt x="73247" y="104701"/>
                </a:lnTo>
                <a:lnTo>
                  <a:pt x="73247" y="322610"/>
                </a:lnTo>
                <a:lnTo>
                  <a:pt x="478044" y="322610"/>
                </a:lnTo>
                <a:lnTo>
                  <a:pt x="478044" y="250929"/>
                </a:lnTo>
                <a:cubicBezTo>
                  <a:pt x="489527" y="249496"/>
                  <a:pt x="501011" y="246628"/>
                  <a:pt x="511059" y="242328"/>
                </a:cubicBezTo>
                <a:lnTo>
                  <a:pt x="511059" y="351282"/>
                </a:lnTo>
                <a:lnTo>
                  <a:pt x="40232" y="351282"/>
                </a:lnTo>
                <a:close/>
                <a:moveTo>
                  <a:pt x="459447" y="70348"/>
                </a:moveTo>
                <a:cubicBezTo>
                  <a:pt x="488152" y="70348"/>
                  <a:pt x="509680" y="91827"/>
                  <a:pt x="509680" y="120466"/>
                </a:cubicBezTo>
                <a:cubicBezTo>
                  <a:pt x="509680" y="147672"/>
                  <a:pt x="488152" y="170583"/>
                  <a:pt x="459447" y="170583"/>
                </a:cubicBezTo>
                <a:cubicBezTo>
                  <a:pt x="432178" y="170583"/>
                  <a:pt x="409215" y="147672"/>
                  <a:pt x="409215" y="120466"/>
                </a:cubicBezTo>
                <a:cubicBezTo>
                  <a:pt x="409215" y="91827"/>
                  <a:pt x="432178" y="70348"/>
                  <a:pt x="459447" y="70348"/>
                </a:cubicBezTo>
                <a:close/>
                <a:moveTo>
                  <a:pt x="459388" y="63083"/>
                </a:moveTo>
                <a:cubicBezTo>
                  <a:pt x="429244" y="63083"/>
                  <a:pt x="403406" y="88890"/>
                  <a:pt x="403406" y="120432"/>
                </a:cubicBezTo>
                <a:cubicBezTo>
                  <a:pt x="403406" y="150540"/>
                  <a:pt x="429244" y="176347"/>
                  <a:pt x="459388" y="176347"/>
                </a:cubicBezTo>
                <a:cubicBezTo>
                  <a:pt x="490968" y="176347"/>
                  <a:pt x="516807" y="150540"/>
                  <a:pt x="516807" y="120432"/>
                </a:cubicBezTo>
                <a:cubicBezTo>
                  <a:pt x="516807" y="88890"/>
                  <a:pt x="490968" y="63083"/>
                  <a:pt x="459388" y="63083"/>
                </a:cubicBezTo>
                <a:close/>
                <a:moveTo>
                  <a:pt x="457953" y="0"/>
                </a:moveTo>
                <a:cubicBezTo>
                  <a:pt x="522548" y="0"/>
                  <a:pt x="575660" y="53047"/>
                  <a:pt x="575660" y="117565"/>
                </a:cubicBezTo>
                <a:cubicBezTo>
                  <a:pt x="575660" y="183516"/>
                  <a:pt x="522548" y="236563"/>
                  <a:pt x="457953" y="236563"/>
                </a:cubicBezTo>
                <a:cubicBezTo>
                  <a:pt x="391922" y="236563"/>
                  <a:pt x="340246" y="183516"/>
                  <a:pt x="340246" y="117565"/>
                </a:cubicBezTo>
                <a:cubicBezTo>
                  <a:pt x="340246" y="53047"/>
                  <a:pt x="391922" y="0"/>
                  <a:pt x="45795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827766" y="1386429"/>
            <a:ext cx="10037445" cy="4507230"/>
            <a:chOff x="-3717351" y="2100094"/>
            <a:chExt cx="10037445" cy="4507230"/>
          </a:xfrm>
        </p:grpSpPr>
        <p:sp>
          <p:nvSpPr>
            <p:cNvPr id="33" name="同侧圆角矩形 32"/>
            <p:cNvSpPr/>
            <p:nvPr>
              <p:custDataLst>
                <p:tags r:id="rId6"/>
              </p:custDataLst>
            </p:nvPr>
          </p:nvSpPr>
          <p:spPr>
            <a:xfrm>
              <a:off x="-3440197" y="5505728"/>
              <a:ext cx="1059366" cy="311487"/>
            </a:xfrm>
            <a:prstGeom prst="round2Same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34" name="Rectangle 161"/>
            <p:cNvSpPr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-3717351" y="5557254"/>
              <a:ext cx="1670824" cy="260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id-ID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客户端</a:t>
              </a:r>
              <a:r>
                <a:rPr kumimoji="0" lang="zh-CN" altLang="id-ID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架构</a:t>
              </a:r>
              <a:endParaRPr kumimoji="0" lang="zh-CN" altLang="id-ID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35" name="Rectangle 161"/>
            <p:cNvSpPr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-1165286" y="2100094"/>
              <a:ext cx="7485380" cy="45072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2.1 辅助开发UI界面的组件</a:t>
              </a: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component</a:t>
              </a: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模块</a:t>
              </a:r>
              <a:endPara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2.2 负责UI界面开发的界面</a:t>
              </a: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pages</a:t>
              </a: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模块</a:t>
              </a:r>
              <a:endPara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2.3 负责页面路由的路由</a:t>
              </a: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pages.json</a:t>
              </a: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文件（模块）</a:t>
              </a:r>
              <a:endPara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2.4 负责鉴权的路由守卫</a:t>
              </a: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routerGuard</a:t>
              </a: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模块</a:t>
              </a:r>
              <a:endPara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2.5 负责本地数据缓存的持久化</a:t>
              </a: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store</a:t>
              </a: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模块</a:t>
              </a:r>
              <a:endPara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2.6 负责网络请求、ws连接的服务</a:t>
              </a: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service</a:t>
              </a: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模块</a:t>
              </a:r>
              <a:endPara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2.7 负责协助开发的工具集合</a:t>
              </a: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util</a:t>
              </a:r>
              <a:r>
                <a:rPr kumimoji="0" lang="id-ID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ea"/>
                  <a:sym typeface="Calibri" panose="020F0502020204030204" pitchFamily="34" charset="0"/>
                </a:rPr>
                <a:t>模块</a:t>
              </a:r>
              <a:endParaRPr kumimoji="0" lang="id-ID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</p:spTree>
  </p:cSld>
  <p:clrMapOvr>
    <a:masterClrMapping/>
  </p:clrMapOvr>
  <p:transition spd="med">
    <p:pull/>
  </p:transition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COMMONDATA" val="eyJoZGlkIjoiYmQxZmFmNmU2MjgyNTZmNmI0ZDVkYmU2NDNlODIzZWMifQ==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ISLIDE.DIAGRAM" val="81881aaf-2239-48c6-b76f-4a4ecba9c15d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0tyka2w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F34F56"/>
      </a:accent1>
      <a:accent2>
        <a:srgbClr val="F34F56"/>
      </a:accent2>
      <a:accent3>
        <a:srgbClr val="5A6C90"/>
      </a:accent3>
      <a:accent4>
        <a:srgbClr val="434F5A"/>
      </a:accent4>
      <a:accent5>
        <a:srgbClr val="A5A5A5"/>
      </a:accent5>
      <a:accent6>
        <a:srgbClr val="44546A"/>
      </a:accent6>
      <a:hlink>
        <a:srgbClr val="F34F56"/>
      </a:hlink>
      <a:folHlink>
        <a:srgbClr val="BFBFBF"/>
      </a:folHlink>
    </a:clrScheme>
    <a:fontScheme name="c0tyka2w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2"/>
              </a:gs>
            </a:gsLst>
            <a:lin ang="5400000" scaled="1"/>
          </a:gra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F34F56"/>
    </a:accent1>
    <a:accent2>
      <a:srgbClr val="F34F56"/>
    </a:accent2>
    <a:accent3>
      <a:srgbClr val="5A6C90"/>
    </a:accent3>
    <a:accent4>
      <a:srgbClr val="434F5A"/>
    </a:accent4>
    <a:accent5>
      <a:srgbClr val="A5A5A5"/>
    </a:accent5>
    <a:accent6>
      <a:srgbClr val="44546A"/>
    </a:accent6>
    <a:hlink>
      <a:srgbClr val="F34F56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F34F56"/>
    </a:accent1>
    <a:accent2>
      <a:srgbClr val="F34F56"/>
    </a:accent2>
    <a:accent3>
      <a:srgbClr val="5A6C90"/>
    </a:accent3>
    <a:accent4>
      <a:srgbClr val="434F5A"/>
    </a:accent4>
    <a:accent5>
      <a:srgbClr val="A5A5A5"/>
    </a:accent5>
    <a:accent6>
      <a:srgbClr val="44546A"/>
    </a:accent6>
    <a:hlink>
      <a:srgbClr val="F34F56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F34F56"/>
    </a:accent1>
    <a:accent2>
      <a:srgbClr val="F34F56"/>
    </a:accent2>
    <a:accent3>
      <a:srgbClr val="5A6C90"/>
    </a:accent3>
    <a:accent4>
      <a:srgbClr val="434F5A"/>
    </a:accent4>
    <a:accent5>
      <a:srgbClr val="A5A5A5"/>
    </a:accent5>
    <a:accent6>
      <a:srgbClr val="44546A"/>
    </a:accent6>
    <a:hlink>
      <a:srgbClr val="F34F56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F34F56"/>
    </a:accent1>
    <a:accent2>
      <a:srgbClr val="F34F56"/>
    </a:accent2>
    <a:accent3>
      <a:srgbClr val="5A6C90"/>
    </a:accent3>
    <a:accent4>
      <a:srgbClr val="434F5A"/>
    </a:accent4>
    <a:accent5>
      <a:srgbClr val="A5A5A5"/>
    </a:accent5>
    <a:accent6>
      <a:srgbClr val="44546A"/>
    </a:accent6>
    <a:hlink>
      <a:srgbClr val="F34F56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F34F56"/>
    </a:accent1>
    <a:accent2>
      <a:srgbClr val="F34F56"/>
    </a:accent2>
    <a:accent3>
      <a:srgbClr val="5A6C90"/>
    </a:accent3>
    <a:accent4>
      <a:srgbClr val="434F5A"/>
    </a:accent4>
    <a:accent5>
      <a:srgbClr val="A5A5A5"/>
    </a:accent5>
    <a:accent6>
      <a:srgbClr val="44546A"/>
    </a:accent6>
    <a:hlink>
      <a:srgbClr val="F34F56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F34F56"/>
    </a:accent1>
    <a:accent2>
      <a:srgbClr val="F34F56"/>
    </a:accent2>
    <a:accent3>
      <a:srgbClr val="5A6C90"/>
    </a:accent3>
    <a:accent4>
      <a:srgbClr val="434F5A"/>
    </a:accent4>
    <a:accent5>
      <a:srgbClr val="A5A5A5"/>
    </a:accent5>
    <a:accent6>
      <a:srgbClr val="44546A"/>
    </a:accent6>
    <a:hlink>
      <a:srgbClr val="F34F56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F34F56"/>
    </a:accent1>
    <a:accent2>
      <a:srgbClr val="F34F56"/>
    </a:accent2>
    <a:accent3>
      <a:srgbClr val="5A6C90"/>
    </a:accent3>
    <a:accent4>
      <a:srgbClr val="434F5A"/>
    </a:accent4>
    <a:accent5>
      <a:srgbClr val="A5A5A5"/>
    </a:accent5>
    <a:accent6>
      <a:srgbClr val="44546A"/>
    </a:accent6>
    <a:hlink>
      <a:srgbClr val="F34F56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F34F56"/>
    </a:accent1>
    <a:accent2>
      <a:srgbClr val="F34F56"/>
    </a:accent2>
    <a:accent3>
      <a:srgbClr val="5A6C90"/>
    </a:accent3>
    <a:accent4>
      <a:srgbClr val="434F5A"/>
    </a:accent4>
    <a:accent5>
      <a:srgbClr val="A5A5A5"/>
    </a:accent5>
    <a:accent6>
      <a:srgbClr val="44546A"/>
    </a:accent6>
    <a:hlink>
      <a:srgbClr val="F34F56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F34F56"/>
    </a:accent1>
    <a:accent2>
      <a:srgbClr val="F34F56"/>
    </a:accent2>
    <a:accent3>
      <a:srgbClr val="5A6C90"/>
    </a:accent3>
    <a:accent4>
      <a:srgbClr val="434F5A"/>
    </a:accent4>
    <a:accent5>
      <a:srgbClr val="A5A5A5"/>
    </a:accent5>
    <a:accent6>
      <a:srgbClr val="44546A"/>
    </a:accent6>
    <a:hlink>
      <a:srgbClr val="F34F56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F34F56"/>
    </a:accent1>
    <a:accent2>
      <a:srgbClr val="F34F56"/>
    </a:accent2>
    <a:accent3>
      <a:srgbClr val="5A6C90"/>
    </a:accent3>
    <a:accent4>
      <a:srgbClr val="434F5A"/>
    </a:accent4>
    <a:accent5>
      <a:srgbClr val="A5A5A5"/>
    </a:accent5>
    <a:accent6>
      <a:srgbClr val="44546A"/>
    </a:accent6>
    <a:hlink>
      <a:srgbClr val="F34F56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F34F56"/>
    </a:accent1>
    <a:accent2>
      <a:srgbClr val="F34F56"/>
    </a:accent2>
    <a:accent3>
      <a:srgbClr val="5A6C90"/>
    </a:accent3>
    <a:accent4>
      <a:srgbClr val="434F5A"/>
    </a:accent4>
    <a:accent5>
      <a:srgbClr val="A5A5A5"/>
    </a:accent5>
    <a:accent6>
      <a:srgbClr val="44546A"/>
    </a:accent6>
    <a:hlink>
      <a:srgbClr val="F34F56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F34F56"/>
    </a:accent1>
    <a:accent2>
      <a:srgbClr val="F34F56"/>
    </a:accent2>
    <a:accent3>
      <a:srgbClr val="5A6C90"/>
    </a:accent3>
    <a:accent4>
      <a:srgbClr val="434F5A"/>
    </a:accent4>
    <a:accent5>
      <a:srgbClr val="A5A5A5"/>
    </a:accent5>
    <a:accent6>
      <a:srgbClr val="44546A"/>
    </a:accent6>
    <a:hlink>
      <a:srgbClr val="F34F56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F34F56"/>
    </a:accent1>
    <a:accent2>
      <a:srgbClr val="F34F56"/>
    </a:accent2>
    <a:accent3>
      <a:srgbClr val="5A6C90"/>
    </a:accent3>
    <a:accent4>
      <a:srgbClr val="434F5A"/>
    </a:accent4>
    <a:accent5>
      <a:srgbClr val="A5A5A5"/>
    </a:accent5>
    <a:accent6>
      <a:srgbClr val="44546A"/>
    </a:accent6>
    <a:hlink>
      <a:srgbClr val="F34F56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F34F56"/>
    </a:accent1>
    <a:accent2>
      <a:srgbClr val="F34F56"/>
    </a:accent2>
    <a:accent3>
      <a:srgbClr val="5A6C90"/>
    </a:accent3>
    <a:accent4>
      <a:srgbClr val="434F5A"/>
    </a:accent4>
    <a:accent5>
      <a:srgbClr val="A5A5A5"/>
    </a:accent5>
    <a:accent6>
      <a:srgbClr val="44546A"/>
    </a:accent6>
    <a:hlink>
      <a:srgbClr val="F34F56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F34F56"/>
    </a:accent1>
    <a:accent2>
      <a:srgbClr val="F34F56"/>
    </a:accent2>
    <a:accent3>
      <a:srgbClr val="5A6C90"/>
    </a:accent3>
    <a:accent4>
      <a:srgbClr val="434F5A"/>
    </a:accent4>
    <a:accent5>
      <a:srgbClr val="A5A5A5"/>
    </a:accent5>
    <a:accent6>
      <a:srgbClr val="44546A"/>
    </a:accent6>
    <a:hlink>
      <a:srgbClr val="F34F56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F34F56"/>
    </a:accent1>
    <a:accent2>
      <a:srgbClr val="F34F56"/>
    </a:accent2>
    <a:accent3>
      <a:srgbClr val="5A6C90"/>
    </a:accent3>
    <a:accent4>
      <a:srgbClr val="434F5A"/>
    </a:accent4>
    <a:accent5>
      <a:srgbClr val="A5A5A5"/>
    </a:accent5>
    <a:accent6>
      <a:srgbClr val="44546A"/>
    </a:accent6>
    <a:hlink>
      <a:srgbClr val="F34F56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F34F56"/>
    </a:accent1>
    <a:accent2>
      <a:srgbClr val="F34F56"/>
    </a:accent2>
    <a:accent3>
      <a:srgbClr val="5A6C90"/>
    </a:accent3>
    <a:accent4>
      <a:srgbClr val="434F5A"/>
    </a:accent4>
    <a:accent5>
      <a:srgbClr val="A5A5A5"/>
    </a:accent5>
    <a:accent6>
      <a:srgbClr val="44546A"/>
    </a:accent6>
    <a:hlink>
      <a:srgbClr val="F34F56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4859</Words>
  <Application>WPS 演示</Application>
  <PresentationFormat>宽屏</PresentationFormat>
  <Paragraphs>278</Paragraphs>
  <Slides>22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31" baseType="lpstr">
      <vt:lpstr>Arial</vt:lpstr>
      <vt:lpstr>宋体</vt:lpstr>
      <vt:lpstr>Wingdings</vt:lpstr>
      <vt:lpstr>Calibri</vt:lpstr>
      <vt:lpstr>微软雅黑</vt:lpstr>
      <vt:lpstr>Arial Unicode MS</vt:lpstr>
      <vt:lpstr>等线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李大帅哥</cp:lastModifiedBy>
  <cp:revision>67</cp:revision>
  <dcterms:created xsi:type="dcterms:W3CDTF">2017-08-04T00:54:00Z</dcterms:created>
  <dcterms:modified xsi:type="dcterms:W3CDTF">2023-09-04T23:33:19Z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2052-12.1.0.15374</vt:lpwstr>
  </property>
  <property fmtid="{D5CDD505-2E9C-101B-9397-08002B2CF9AE}" pid="3" name="ICV">
    <vt:lpwstr>279C2E9686564C3696975ABC528BF3D3_13</vt:lpwstr>
  </property>
</Properties>
</file>

<file path=docProps/thumbnail.jpeg>
</file>